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602" r:id="rId2"/>
    <p:sldId id="640" r:id="rId3"/>
    <p:sldId id="648" r:id="rId4"/>
    <p:sldId id="652" r:id="rId5"/>
    <p:sldId id="653" r:id="rId6"/>
    <p:sldId id="654" r:id="rId7"/>
    <p:sldId id="655" r:id="rId8"/>
    <p:sldId id="656" r:id="rId9"/>
    <p:sldId id="657" r:id="rId10"/>
    <p:sldId id="658" r:id="rId11"/>
    <p:sldId id="659" r:id="rId12"/>
    <p:sldId id="660" r:id="rId13"/>
    <p:sldId id="661" r:id="rId14"/>
    <p:sldId id="663" r:id="rId15"/>
    <p:sldId id="662" r:id="rId16"/>
    <p:sldId id="651" r:id="rId17"/>
    <p:sldId id="650" r:id="rId18"/>
    <p:sldId id="647" r:id="rId19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777F474-D1C7-412F-A556-CDF6B4CF9FC1}">
          <p14:sldIdLst>
            <p14:sldId id="602"/>
            <p14:sldId id="640"/>
            <p14:sldId id="648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3"/>
            <p14:sldId id="662"/>
            <p14:sldId id="651"/>
            <p14:sldId id="650"/>
            <p14:sldId id="647"/>
          </p14:sldIdLst>
        </p14:section>
        <p14:section name="Backup" id="{7F2A7FE0-208B-42E2-AC31-041A54E08BE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94" userDrawn="1">
          <p15:clr>
            <a:srgbClr val="A4A3A4"/>
          </p15:clr>
        </p15:guide>
        <p15:guide id="2" pos="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a Hong" initials="LH" lastIdx="1" clrIdx="0">
    <p:extLst/>
  </p:cmAuthor>
  <p:cmAuthor id="2" name="Sandra Koch" initials="SK" lastIdx="21" clrIdx="1">
    <p:extLst>
      <p:ext uri="{19B8F6BF-5375-455C-9EA6-DF929625EA0E}">
        <p15:presenceInfo xmlns:p15="http://schemas.microsoft.com/office/powerpoint/2012/main" userId="772dc5e2682b7c0e" providerId="Windows Live"/>
      </p:ext>
    </p:extLst>
  </p:cmAuthor>
  <p:cmAuthor id="3" name="Fabian" initials="F.L." lastIdx="1" clrIdx="2">
    <p:extLst>
      <p:ext uri="{19B8F6BF-5375-455C-9EA6-DF929625EA0E}">
        <p15:presenceInfo xmlns:p15="http://schemas.microsoft.com/office/powerpoint/2012/main" userId="Fab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C3C8"/>
    <a:srgbClr val="DE7CFC"/>
    <a:srgbClr val="102379"/>
    <a:srgbClr val="DBF010"/>
    <a:srgbClr val="1E4A76"/>
    <a:srgbClr val="215284"/>
    <a:srgbClr val="C8C8C8"/>
    <a:srgbClr val="FF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85743" autoAdjust="0"/>
  </p:normalViewPr>
  <p:slideViewPr>
    <p:cSldViewPr>
      <p:cViewPr varScale="1">
        <p:scale>
          <a:sx n="93" d="100"/>
          <a:sy n="93" d="100"/>
        </p:scale>
        <p:origin x="1878" y="84"/>
      </p:cViewPr>
      <p:guideLst>
        <p:guide orient="horz" pos="894"/>
        <p:guide pos="34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92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87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59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Star Wars I 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similar movies solely based on the abstract are Star Wars II, Star Wars the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film, Return of the Jedi, The Empire Strikes Back and The Big Fisherman.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returns Inception as best fit and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Infection, Incognito, Inchon and Inspector as closest movie names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6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21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/>
          <p:nvPr userDrawn="1"/>
        </p:nvSpPr>
        <p:spPr>
          <a:xfrm>
            <a:off x="900569" y="1527810"/>
            <a:ext cx="8877300" cy="4459605"/>
          </a:xfrm>
          <a:custGeom>
            <a:avLst/>
            <a:gdLst/>
            <a:ahLst/>
            <a:cxnLst/>
            <a:rect l="l" t="t" r="r" b="b"/>
            <a:pathLst>
              <a:path w="8877300" h="4459605">
                <a:moveTo>
                  <a:pt x="0" y="0"/>
                </a:moveTo>
                <a:lnTo>
                  <a:pt x="0" y="4459224"/>
                </a:lnTo>
                <a:lnTo>
                  <a:pt x="8877300" y="4459224"/>
                </a:lnTo>
                <a:lnTo>
                  <a:pt x="88773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15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06352" y="2645625"/>
            <a:ext cx="6434842" cy="446276"/>
          </a:xfrm>
        </p:spPr>
        <p:txBody>
          <a:bodyPr/>
          <a:lstStyle>
            <a:lvl1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511030" y="3895526"/>
            <a:ext cx="5202237" cy="312265"/>
          </a:xfrm>
        </p:spPr>
        <p:txBody>
          <a:bodyPr/>
          <a:lstStyle>
            <a:lvl1pPr>
              <a:defRPr/>
            </a:lvl1pPr>
          </a:lstStyle>
          <a:p>
            <a:pPr marL="12700" marR="5080">
              <a:lnSpc>
                <a:spcPct val="125000"/>
              </a:lnSpc>
            </a:pPr>
            <a:r>
              <a:rPr lang="en-US" sz="1800" noProof="0" dirty="0">
                <a:solidFill>
                  <a:schemeClr val="bg1"/>
                </a:solidFill>
                <a:latin typeface="Arial"/>
                <a:cs typeface="Arial"/>
              </a:rPr>
              <a:t>Insert your Description here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49FB00D-E316-41AD-883D-9362BD779C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05" y="6117743"/>
            <a:ext cx="824564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04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70" userDrawn="1">
          <p15:clr>
            <a:srgbClr val="FBAE40"/>
          </p15:clr>
        </p15:guide>
        <p15:guide id="2" pos="3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-43320" y="809625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 userDrawn="1"/>
        </p:nvSpPr>
        <p:spPr>
          <a:xfrm>
            <a:off x="-43320" y="6015609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5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9709029" y="7200366"/>
            <a:ext cx="17907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mtClean="0"/>
              <a:t>‹Nr.›</a:t>
            </a:fld>
            <a:endParaRPr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352425"/>
            <a:ext cx="9601200" cy="369332"/>
          </a:xfrm>
        </p:spPr>
        <p:txBody>
          <a:bodyPr anchor="b"/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  <a:latin typeface="Univers Condensed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11" name="object 7"/>
          <p:cNvSpPr txBox="1"/>
          <p:nvPr userDrawn="1"/>
        </p:nvSpPr>
        <p:spPr>
          <a:xfrm>
            <a:off x="546100" y="6112823"/>
            <a:ext cx="2947035" cy="570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de-DE" sz="1100" b="1" dirty="0">
                <a:latin typeface="Times New Roman"/>
                <a:cs typeface="Times New Roman"/>
              </a:rPr>
              <a:t>Movie </a:t>
            </a:r>
            <a:r>
              <a:rPr lang="de-DE" sz="1100" b="1" dirty="0" err="1">
                <a:latin typeface="Times New Roman"/>
                <a:cs typeface="Times New Roman"/>
              </a:rPr>
              <a:t>Recommender</a:t>
            </a:r>
            <a:endParaRPr lang="de-DE" sz="110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sz="850" dirty="0">
              <a:latin typeface="Times New Roman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de-DE" sz="1100" spc="-5" dirty="0" err="1">
                <a:latin typeface="Times New Roman"/>
                <a:cs typeface="Times New Roman"/>
              </a:rPr>
              <a:t>Semantic</a:t>
            </a:r>
            <a:r>
              <a:rPr lang="de-DE" sz="1100" spc="-5" dirty="0">
                <a:latin typeface="Times New Roman"/>
                <a:cs typeface="Times New Roman"/>
              </a:rPr>
              <a:t> Web Technologies</a:t>
            </a:r>
          </a:p>
          <a:p>
            <a:pPr marL="12700" marR="5080">
              <a:lnSpc>
                <a:spcPct val="79500"/>
              </a:lnSpc>
            </a:pPr>
            <a:r>
              <a:rPr lang="de-DE" sz="1100" spc="-5" dirty="0">
                <a:latin typeface="Times New Roman"/>
                <a:cs typeface="Times New Roman"/>
              </a:rPr>
              <a:t>University </a:t>
            </a:r>
            <a:r>
              <a:rPr lang="de-DE" sz="1100" spc="-5" dirty="0" err="1">
                <a:latin typeface="Times New Roman"/>
                <a:cs typeface="Times New Roman"/>
              </a:rPr>
              <a:t>of</a:t>
            </a:r>
            <a:r>
              <a:rPr lang="de-DE" sz="1100" spc="-5" dirty="0">
                <a:latin typeface="Times New Roman"/>
                <a:cs typeface="Times New Roman"/>
              </a:rPr>
              <a:t> Mannheim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A4E3F31-32D4-4656-9816-0F47767415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736" y="6112823"/>
            <a:ext cx="824564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1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52725" y="276224"/>
            <a:ext cx="9594575" cy="543795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52725" y="970776"/>
            <a:ext cx="9594575" cy="323165"/>
          </a:xfrm>
        </p:spPr>
        <p:txBody>
          <a:bodyPr/>
          <a:lstStyle>
            <a:lvl1pPr>
              <a:defRPr sz="21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2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552726" y="1434086"/>
            <a:ext cx="9594574" cy="1431161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id="{E7D0604E-E1FD-4388-AC17-65228C8D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6138" y="6904716"/>
            <a:ext cx="407669" cy="153888"/>
          </a:xfrm>
        </p:spPr>
        <p:txBody>
          <a:bodyPr anchor="ctr"/>
          <a:lstStyle>
            <a:lvl1pPr>
              <a:defRPr sz="1000" b="1"/>
            </a:lvl1pPr>
          </a:lstStyle>
          <a:p>
            <a:pPr marL="25400"/>
            <a:fld id="{81D60167-4931-47E6-BA6A-407CBD079E47}" type="slidenum">
              <a:rPr lang="en-US" smtClean="0"/>
              <a:pPr marL="25400"/>
              <a:t>‹Nr.›</a:t>
            </a:fld>
            <a:endParaRPr 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203A3CA5-736D-4892-A156-5CADBE1A1568}"/>
              </a:ext>
            </a:extLst>
          </p:cNvPr>
          <p:cNvSpPr/>
          <p:nvPr userDrawn="1"/>
        </p:nvSpPr>
        <p:spPr>
          <a:xfrm>
            <a:off x="-43320" y="895398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E65A8C6-089D-4C95-8AC7-3CEAA2B9DEEA}"/>
              </a:ext>
            </a:extLst>
          </p:cNvPr>
          <p:cNvCxnSpPr>
            <a:cxnSpLocks/>
          </p:cNvCxnSpPr>
          <p:nvPr userDrawn="1"/>
        </p:nvCxnSpPr>
        <p:spPr>
          <a:xfrm>
            <a:off x="9867265" y="6840136"/>
            <a:ext cx="0" cy="2202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id="{7C5EBC0D-8066-4B5E-9E09-2881A3B051D6}"/>
              </a:ext>
            </a:extLst>
          </p:cNvPr>
          <p:cNvSpPr/>
          <p:nvPr userDrawn="1"/>
        </p:nvSpPr>
        <p:spPr>
          <a:xfrm>
            <a:off x="-43320" y="6792697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6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80110" y="779430"/>
            <a:ext cx="9076943" cy="738664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3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9479" y="1638991"/>
            <a:ext cx="9077573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1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879475" y="2146300"/>
            <a:ext cx="4314826" cy="4530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0"/>
          <p:cNvSpPr>
            <a:spLocks noGrp="1" noChangeAspect="1"/>
          </p:cNvSpPr>
          <p:nvPr>
            <p:ph type="body" sz="quarter" idx="15"/>
          </p:nvPr>
        </p:nvSpPr>
        <p:spPr>
          <a:xfrm>
            <a:off x="5642226" y="2146300"/>
            <a:ext cx="4314826" cy="4530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" y="6856413"/>
            <a:ext cx="9077324" cy="138499"/>
          </a:xfrm>
        </p:spPr>
        <p:txBody>
          <a:bodyPr/>
          <a:lstStyle>
            <a:lvl1pPr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Quelle: APA!!!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id="{112476B6-A6C4-4FD6-82A4-3FC1300A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9029" y="7200366"/>
            <a:ext cx="179070" cy="101600"/>
          </a:xfrm>
        </p:spPr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80110" y="779430"/>
            <a:ext cx="9076943" cy="738664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9479" y="1638991"/>
            <a:ext cx="9077573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" y="6856413"/>
            <a:ext cx="9077324" cy="138499"/>
          </a:xfrm>
        </p:spPr>
        <p:txBody>
          <a:bodyPr/>
          <a:lstStyle>
            <a:lvl1pPr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Source: APA!!!</a:t>
            </a:r>
          </a:p>
        </p:txBody>
      </p:sp>
      <p:sp>
        <p:nvSpPr>
          <p:cNvPr id="2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879474" y="2146300"/>
            <a:ext cx="9077325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30" name="Textfeld 1">
            <a:extLst>
              <a:ext uri="{FF2B5EF4-FFF2-40B4-BE49-F238E27FC236}">
                <a16:creationId xmlns:a16="http://schemas.microsoft.com/office/drawing/2014/main" id="{E27A0574-4269-40E7-9474-E8CC57740690}"/>
              </a:ext>
            </a:extLst>
          </p:cNvPr>
          <p:cNvSpPr txBox="1"/>
          <p:nvPr userDrawn="1"/>
        </p:nvSpPr>
        <p:spPr>
          <a:xfrm>
            <a:off x="5880099" y="4001949"/>
            <a:ext cx="3200400" cy="585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39,0</a:t>
            </a:r>
          </a:p>
          <a:p>
            <a:pPr marL="12700" marR="5080" algn="ctr">
              <a:lnSpc>
                <a:spcPts val="2400"/>
              </a:lnSpc>
            </a:pPr>
            <a:endParaRPr lang="de-DE" sz="1600" b="1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Textfeld 1">
            <a:extLst>
              <a:ext uri="{FF2B5EF4-FFF2-40B4-BE49-F238E27FC236}">
                <a16:creationId xmlns:a16="http://schemas.microsoft.com/office/drawing/2014/main" id="{570AB799-10F1-47D6-A45D-2538EE05721F}"/>
              </a:ext>
            </a:extLst>
          </p:cNvPr>
          <p:cNvSpPr txBox="1"/>
          <p:nvPr userDrawn="1"/>
        </p:nvSpPr>
        <p:spPr>
          <a:xfrm>
            <a:off x="6490313" y="4928424"/>
            <a:ext cx="197997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33,2</a:t>
            </a:r>
          </a:p>
        </p:txBody>
      </p:sp>
      <p:sp>
        <p:nvSpPr>
          <p:cNvPr id="32" name="Textfeld 1">
            <a:extLst>
              <a:ext uri="{FF2B5EF4-FFF2-40B4-BE49-F238E27FC236}">
                <a16:creationId xmlns:a16="http://schemas.microsoft.com/office/drawing/2014/main" id="{5822D9A0-50B7-4EDE-9484-1F2923198E1B}"/>
              </a:ext>
            </a:extLst>
          </p:cNvPr>
          <p:cNvSpPr txBox="1"/>
          <p:nvPr userDrawn="1"/>
        </p:nvSpPr>
        <p:spPr>
          <a:xfrm>
            <a:off x="4401478" y="5846835"/>
            <a:ext cx="3200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  4,9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E3068F4B-C012-418C-B3CC-47C7A2EB7418}"/>
              </a:ext>
            </a:extLst>
          </p:cNvPr>
          <p:cNvSpPr txBox="1"/>
          <p:nvPr userDrawn="1"/>
        </p:nvSpPr>
        <p:spPr>
          <a:xfrm>
            <a:off x="1148946" y="2727393"/>
            <a:ext cx="1912341" cy="283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b="1" spc="-5" dirty="0">
                <a:solidFill>
                  <a:schemeClr val="bg1"/>
                </a:solidFill>
                <a:cs typeface="Arial"/>
              </a:rPr>
              <a:t>ZZ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57C16CCB-7094-411E-BD40-E1973D976CAA}"/>
              </a:ext>
            </a:extLst>
          </p:cNvPr>
          <p:cNvSpPr txBox="1"/>
          <p:nvPr userDrawn="1"/>
        </p:nvSpPr>
        <p:spPr>
          <a:xfrm>
            <a:off x="1155700" y="3781425"/>
            <a:ext cx="1915768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ZZ</a:t>
            </a:r>
            <a:endParaRPr lang="de-DE" sz="1600" b="1" spc="-5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B520F18-9741-49A8-B2B8-446154BA2CD5}"/>
              </a:ext>
            </a:extLst>
          </p:cNvPr>
          <p:cNvSpPr txBox="1"/>
          <p:nvPr userDrawn="1"/>
        </p:nvSpPr>
        <p:spPr>
          <a:xfrm>
            <a:off x="1155700" y="5048668"/>
            <a:ext cx="1905000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ZZ</a:t>
            </a:r>
            <a:endParaRPr lang="de-DE" sz="1600" b="1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id="{A33A519E-DAE4-4BBE-8CE3-9C6F7828A5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875" y="7008813"/>
            <a:ext cx="9077324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5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5756" y="7033450"/>
            <a:ext cx="3421887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09029" y="7200366"/>
            <a:ext cx="179070" cy="92333"/>
          </a:xfrm>
        </p:spPr>
        <p:txBody>
          <a:bodyPr/>
          <a:lstStyle/>
          <a:p>
            <a:fld id="{AE127A91-63CE-489B-A9B2-FAC81C361E1B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9AB8D49-4C79-4C07-B69A-F60DE202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16" y="124613"/>
            <a:ext cx="10103646" cy="90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8DAA50E-CC5B-4C8A-9985-925AF2F8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16" y="1403923"/>
            <a:ext cx="10103646" cy="54978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72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9481" y="779430"/>
            <a:ext cx="8934437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4972" y="2745668"/>
            <a:ext cx="8743454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09029" y="7200366"/>
            <a:ext cx="179070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‹Nr.›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4" r:id="rId2"/>
    <p:sldLayoutId id="2147483662" r:id="rId3"/>
    <p:sldLayoutId id="2147483663" r:id="rId4"/>
    <p:sldLayoutId id="2147483674" r:id="rId5"/>
    <p:sldLayoutId id="214748367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A11A90-3119-4971-BDA9-536A3C3D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1900" y="2645625"/>
            <a:ext cx="6434842" cy="492443"/>
          </a:xfrm>
        </p:spPr>
        <p:txBody>
          <a:bodyPr/>
          <a:lstStyle/>
          <a:p>
            <a:r>
              <a:rPr lang="de-DE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</a:t>
            </a:r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Movie </a:t>
            </a:r>
            <a:r>
              <a:rPr lang="de-DE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Recommender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2349EA0-C788-4356-83DE-A8833AD55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6578" y="3895526"/>
            <a:ext cx="5202237" cy="553998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Web Technologies</a:t>
            </a:r>
          </a:p>
          <a:p>
            <a:r>
              <a:rPr lang="de-DE" dirty="0"/>
              <a:t>Fall Semester 2018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F43DB9-684D-445A-8630-5AC7FF9E69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7887" y="6112823"/>
            <a:ext cx="3827441" cy="849463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z="1100" spc="-5" dirty="0">
                <a:solidFill>
                  <a:schemeClr val="tx1"/>
                </a:solidFill>
                <a:latin typeface="+mj-lt"/>
                <a:cs typeface="Times New Roman"/>
              </a:rPr>
              <a:t>Patrick Heinze, Anh Le, Leon </a:t>
            </a:r>
            <a:r>
              <a:rPr lang="en-US" sz="1100" spc="-5" dirty="0" err="1">
                <a:solidFill>
                  <a:schemeClr val="tx1"/>
                </a:solidFill>
                <a:latin typeface="+mj-lt"/>
                <a:cs typeface="Times New Roman"/>
              </a:rPr>
              <a:t>Schüller</a:t>
            </a:r>
            <a:endParaRPr lang="en-US" sz="1100" spc="-5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de-DE" sz="1100" spc="-5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de-DE" sz="1100" spc="-5" dirty="0">
                <a:solidFill>
                  <a:schemeClr val="tx1"/>
                </a:solidFill>
                <a:latin typeface="+mj-lt"/>
                <a:cs typeface="Times New Roman"/>
              </a:rPr>
              <a:t>4</a:t>
            </a:r>
            <a:r>
              <a:rPr lang="de-DE" sz="1100" spc="-5">
                <a:solidFill>
                  <a:schemeClr val="tx1"/>
                </a:solidFill>
                <a:latin typeface="+mj-lt"/>
                <a:cs typeface="Times New Roman"/>
              </a:rPr>
              <a:t>th </a:t>
            </a:r>
            <a:r>
              <a:rPr lang="de-DE" sz="1100" spc="-5" dirty="0" err="1">
                <a:solidFill>
                  <a:schemeClr val="tx1"/>
                </a:solidFill>
                <a:latin typeface="+mj-lt"/>
                <a:cs typeface="Times New Roman"/>
              </a:rPr>
              <a:t>December</a:t>
            </a:r>
            <a:r>
              <a:rPr lang="de-DE" sz="1100" spc="-5" dirty="0">
                <a:solidFill>
                  <a:schemeClr val="tx1"/>
                </a:solidFill>
                <a:latin typeface="+mj-lt"/>
                <a:cs typeface="Times New Roman"/>
              </a:rPr>
              <a:t> 2018</a:t>
            </a:r>
            <a:endParaRPr lang="en-US" sz="110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lang="en-US" sz="110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en-US" sz="1400" b="1" spc="-5" dirty="0">
                <a:solidFill>
                  <a:schemeClr val="tx1"/>
                </a:solidFill>
                <a:latin typeface="+mj-lt"/>
                <a:cs typeface="Times New Roman"/>
              </a:rPr>
              <a:t>University of Mannheim</a:t>
            </a:r>
            <a:endParaRPr lang="en-US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041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3)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–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9903618" y="6905625"/>
            <a:ext cx="407669" cy="153888"/>
          </a:xfrm>
        </p:spPr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10</a:t>
            </a:fld>
            <a:endParaRPr lang="de-DE" dirty="0"/>
          </a:p>
        </p:txBody>
      </p:sp>
      <p:grpSp>
        <p:nvGrpSpPr>
          <p:cNvPr id="24" name="Group 28"/>
          <p:cNvGrpSpPr/>
          <p:nvPr/>
        </p:nvGrpSpPr>
        <p:grpSpPr>
          <a:xfrm>
            <a:off x="2552132" y="1993963"/>
            <a:ext cx="1503001" cy="1471460"/>
            <a:chOff x="163092" y="3520491"/>
            <a:chExt cx="1487727" cy="1554427"/>
          </a:xfrm>
        </p:grpSpPr>
        <p:grpSp>
          <p:nvGrpSpPr>
            <p:cNvPr id="25" name="Group 29"/>
            <p:cNvGrpSpPr/>
            <p:nvPr/>
          </p:nvGrpSpPr>
          <p:grpSpPr>
            <a:xfrm>
              <a:off x="163092" y="3520491"/>
              <a:ext cx="1487727" cy="1554427"/>
              <a:chOff x="-749770" y="5212131"/>
              <a:chExt cx="1487727" cy="1554427"/>
            </a:xfrm>
          </p:grpSpPr>
          <p:sp>
            <p:nvSpPr>
              <p:cNvPr id="27" name="Oval 34"/>
              <p:cNvSpPr/>
              <p:nvPr/>
            </p:nvSpPr>
            <p:spPr>
              <a:xfrm>
                <a:off x="-749770" y="6121494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28" name="Group 35"/>
              <p:cNvGrpSpPr/>
              <p:nvPr/>
            </p:nvGrpSpPr>
            <p:grpSpPr>
              <a:xfrm>
                <a:off x="-645983" y="5212131"/>
                <a:ext cx="1280160" cy="1280160"/>
                <a:chOff x="5740175" y="3314720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" name="Oval 36"/>
                <p:cNvSpPr/>
                <p:nvPr/>
              </p:nvSpPr>
              <p:spPr>
                <a:xfrm>
                  <a:off x="5740175" y="3314720"/>
                  <a:ext cx="533400" cy="533400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30" name="Oval 39"/>
                <p:cNvSpPr/>
                <p:nvPr/>
              </p:nvSpPr>
              <p:spPr>
                <a:xfrm>
                  <a:off x="5796848" y="333230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26" name="TextBox 30"/>
            <p:cNvSpPr txBox="1"/>
            <p:nvPr/>
          </p:nvSpPr>
          <p:spPr>
            <a:xfrm>
              <a:off x="371235" y="3965841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Overlap Similarity</a:t>
              </a:r>
            </a:p>
          </p:txBody>
        </p:sp>
      </p:grpSp>
      <p:sp>
        <p:nvSpPr>
          <p:cNvPr id="31" name="Right Arrow 2"/>
          <p:cNvSpPr/>
          <p:nvPr/>
        </p:nvSpPr>
        <p:spPr>
          <a:xfrm rot="16200000">
            <a:off x="1544626" y="4757015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32" name="Bent Arrow 10"/>
          <p:cNvSpPr/>
          <p:nvPr/>
        </p:nvSpPr>
        <p:spPr>
          <a:xfrm>
            <a:off x="7980178" y="4086225"/>
            <a:ext cx="740533" cy="2705694"/>
          </a:xfrm>
          <a:prstGeom prst="bentArrow">
            <a:avLst>
              <a:gd name="adj1" fmla="val 33761"/>
              <a:gd name="adj2" fmla="val 30171"/>
              <a:gd name="adj3" fmla="val 22792"/>
              <a:gd name="adj4" fmla="val 45630"/>
            </a:avLst>
          </a:prstGeom>
          <a:solidFill>
            <a:schemeClr val="bg2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lIns="104315" tIns="52157" rIns="104315" bIns="208630" rtlCol="0" anchor="t"/>
          <a:lstStyle/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33" name="Group 1"/>
          <p:cNvGrpSpPr/>
          <p:nvPr/>
        </p:nvGrpSpPr>
        <p:grpSpPr>
          <a:xfrm>
            <a:off x="5400464" y="1970748"/>
            <a:ext cx="1503000" cy="1471463"/>
            <a:chOff x="6468713" y="3429000"/>
            <a:chExt cx="1487727" cy="1554430"/>
          </a:xfrm>
        </p:grpSpPr>
        <p:grpSp>
          <p:nvGrpSpPr>
            <p:cNvPr id="34" name="Group 52"/>
            <p:cNvGrpSpPr/>
            <p:nvPr/>
          </p:nvGrpSpPr>
          <p:grpSpPr>
            <a:xfrm>
              <a:off x="6468713" y="3429000"/>
              <a:ext cx="1487727" cy="1554430"/>
              <a:chOff x="-78666" y="5120640"/>
              <a:chExt cx="1487727" cy="1554430"/>
            </a:xfrm>
          </p:grpSpPr>
          <p:sp>
            <p:nvSpPr>
              <p:cNvPr id="36" name="Oval 53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37" name="Group 54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Oval 55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39" name="Oval 56"/>
                <p:cNvSpPr/>
                <p:nvPr/>
              </p:nvSpPr>
              <p:spPr>
                <a:xfrm>
                  <a:off x="6076475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35" name="TextBox 57"/>
            <p:cNvSpPr txBox="1"/>
            <p:nvPr/>
          </p:nvSpPr>
          <p:spPr>
            <a:xfrm>
              <a:off x="6572497" y="3700565"/>
              <a:ext cx="1280160" cy="8778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Maximum Difference Similarity</a:t>
              </a:r>
            </a:p>
          </p:txBody>
        </p:sp>
      </p:grpSp>
      <p:sp>
        <p:nvSpPr>
          <p:cNvPr id="40" name="Bent Arrow 19"/>
          <p:cNvSpPr/>
          <p:nvPr/>
        </p:nvSpPr>
        <p:spPr>
          <a:xfrm flipH="1">
            <a:off x="2171614" y="4086225"/>
            <a:ext cx="740533" cy="2705694"/>
          </a:xfrm>
          <a:prstGeom prst="bentArrow">
            <a:avLst>
              <a:gd name="adj1" fmla="val 33761"/>
              <a:gd name="adj2" fmla="val 30171"/>
              <a:gd name="adj3" fmla="val 22792"/>
              <a:gd name="adj4" fmla="val 4563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lIns="104315" tIns="52157" rIns="104315" bIns="208630" rtlCol="0" anchor="t"/>
          <a:lstStyle/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41" name="Group 4"/>
          <p:cNvGrpSpPr/>
          <p:nvPr/>
        </p:nvGrpSpPr>
        <p:grpSpPr>
          <a:xfrm>
            <a:off x="736602" y="3626723"/>
            <a:ext cx="1503000" cy="1471463"/>
            <a:chOff x="834196" y="3429000"/>
            <a:chExt cx="1487727" cy="1554430"/>
          </a:xfrm>
        </p:grpSpPr>
        <p:grpSp>
          <p:nvGrpSpPr>
            <p:cNvPr id="42" name="Group 20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44" name="Oval 21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45" name="Group 22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Oval 23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08C3C8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47" name="Oval 24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43" name="TextBox 25"/>
            <p:cNvSpPr txBox="1"/>
            <p:nvPr/>
          </p:nvSpPr>
          <p:spPr>
            <a:xfrm>
              <a:off x="937980" y="3830618"/>
              <a:ext cx="1280160" cy="6177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Magnitude Similarity</a:t>
              </a:r>
            </a:p>
          </p:txBody>
        </p:sp>
      </p:grpSp>
      <p:grpSp>
        <p:nvGrpSpPr>
          <p:cNvPr id="51" name="Group 28"/>
          <p:cNvGrpSpPr/>
          <p:nvPr/>
        </p:nvGrpSpPr>
        <p:grpSpPr>
          <a:xfrm>
            <a:off x="3962617" y="1930797"/>
            <a:ext cx="1503000" cy="1471463"/>
            <a:chOff x="834196" y="3429000"/>
            <a:chExt cx="1487727" cy="1554430"/>
          </a:xfrm>
        </p:grpSpPr>
        <p:grpSp>
          <p:nvGrpSpPr>
            <p:cNvPr id="52" name="Group 29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54" name="Oval 34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55" name="Group 35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6" name="Oval 36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DE7CFC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57" name="Oval 39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53" name="TextBox 30"/>
            <p:cNvSpPr txBox="1"/>
            <p:nvPr/>
          </p:nvSpPr>
          <p:spPr>
            <a:xfrm>
              <a:off x="1042339" y="3874354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Equality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Similarity</a:t>
              </a:r>
            </a:p>
          </p:txBody>
        </p:sp>
      </p:grpSp>
      <p:sp>
        <p:nvSpPr>
          <p:cNvPr id="58" name="Right Arrow 2"/>
          <p:cNvSpPr/>
          <p:nvPr/>
        </p:nvSpPr>
        <p:spPr>
          <a:xfrm rot="16200000">
            <a:off x="2955110" y="4757015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79" name="Right Arrow 2"/>
          <p:cNvSpPr/>
          <p:nvPr/>
        </p:nvSpPr>
        <p:spPr>
          <a:xfrm rot="16200000">
            <a:off x="4392957" y="4757014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87" name="Right Arrow 2"/>
          <p:cNvSpPr/>
          <p:nvPr/>
        </p:nvSpPr>
        <p:spPr>
          <a:xfrm rot="16200000">
            <a:off x="5803441" y="4757014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88" name="Group 1"/>
          <p:cNvGrpSpPr/>
          <p:nvPr/>
        </p:nvGrpSpPr>
        <p:grpSpPr>
          <a:xfrm>
            <a:off x="6810948" y="1993960"/>
            <a:ext cx="1503000" cy="1471463"/>
            <a:chOff x="6468713" y="3429000"/>
            <a:chExt cx="1487727" cy="1554430"/>
          </a:xfrm>
        </p:grpSpPr>
        <p:grpSp>
          <p:nvGrpSpPr>
            <p:cNvPr id="89" name="Group 52"/>
            <p:cNvGrpSpPr/>
            <p:nvPr/>
          </p:nvGrpSpPr>
          <p:grpSpPr>
            <a:xfrm>
              <a:off x="6468713" y="3429000"/>
              <a:ext cx="1487727" cy="1554430"/>
              <a:chOff x="-78666" y="5120640"/>
              <a:chExt cx="1487727" cy="1554430"/>
            </a:xfrm>
          </p:grpSpPr>
          <p:sp>
            <p:nvSpPr>
              <p:cNvPr id="91" name="Oval 53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92" name="Group 54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3" name="Oval 55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94" name="Oval 56"/>
                <p:cNvSpPr/>
                <p:nvPr/>
              </p:nvSpPr>
              <p:spPr>
                <a:xfrm>
                  <a:off x="6076475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90" name="TextBox 57"/>
            <p:cNvSpPr txBox="1"/>
            <p:nvPr/>
          </p:nvSpPr>
          <p:spPr>
            <a:xfrm>
              <a:off x="6572497" y="3830617"/>
              <a:ext cx="1280160" cy="6177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Cosine Similarity</a:t>
              </a:r>
            </a:p>
          </p:txBody>
        </p:sp>
      </p:grpSp>
      <p:grpSp>
        <p:nvGrpSpPr>
          <p:cNvPr id="95" name="Group 1"/>
          <p:cNvGrpSpPr/>
          <p:nvPr/>
        </p:nvGrpSpPr>
        <p:grpSpPr>
          <a:xfrm>
            <a:off x="8666525" y="3666674"/>
            <a:ext cx="1503000" cy="1471463"/>
            <a:chOff x="6468713" y="3429000"/>
            <a:chExt cx="1487727" cy="1554430"/>
          </a:xfrm>
        </p:grpSpPr>
        <p:grpSp>
          <p:nvGrpSpPr>
            <p:cNvPr id="96" name="Group 52"/>
            <p:cNvGrpSpPr/>
            <p:nvPr/>
          </p:nvGrpSpPr>
          <p:grpSpPr>
            <a:xfrm>
              <a:off x="6468713" y="3429000"/>
              <a:ext cx="1487727" cy="1554430"/>
              <a:chOff x="-78666" y="5120640"/>
              <a:chExt cx="1487727" cy="1554430"/>
            </a:xfrm>
          </p:grpSpPr>
          <p:sp>
            <p:nvSpPr>
              <p:cNvPr id="98" name="Oval 53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99" name="Group 54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0" name="Oval 55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101" name="Oval 56"/>
                <p:cNvSpPr/>
                <p:nvPr/>
              </p:nvSpPr>
              <p:spPr>
                <a:xfrm>
                  <a:off x="6076475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97" name="TextBox 57"/>
            <p:cNvSpPr txBox="1"/>
            <p:nvPr/>
          </p:nvSpPr>
          <p:spPr>
            <a:xfrm>
              <a:off x="6572497" y="3700565"/>
              <a:ext cx="1280160" cy="8778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err="1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Jaro</a:t>
              </a:r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 Winkler Distance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58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3)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–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45" name="Gruppieren 44"/>
          <p:cNvGrpSpPr/>
          <p:nvPr/>
        </p:nvGrpSpPr>
        <p:grpSpPr>
          <a:xfrm>
            <a:off x="2761" y="949513"/>
            <a:ext cx="1917700" cy="317312"/>
            <a:chOff x="2761" y="809625"/>
            <a:chExt cx="1917700" cy="317312"/>
          </a:xfrm>
        </p:grpSpPr>
        <p:sp>
          <p:nvSpPr>
            <p:cNvPr id="8" name="Pfeil nach rechts 7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Director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4969" y="1205425"/>
            <a:ext cx="1917700" cy="317312"/>
            <a:chOff x="2761" y="809625"/>
            <a:chExt cx="1917700" cy="317312"/>
          </a:xfrm>
        </p:grpSpPr>
        <p:sp>
          <p:nvSpPr>
            <p:cNvPr id="47" name="Pfeil nach rechts 46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48" name="Textfeld 47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Distributors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-2208" y="1482913"/>
            <a:ext cx="1917700" cy="317312"/>
            <a:chOff x="2761" y="809625"/>
            <a:chExt cx="1917700" cy="317312"/>
          </a:xfrm>
        </p:grpSpPr>
        <p:sp>
          <p:nvSpPr>
            <p:cNvPr id="50" name="Pfeil nach rechts 49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Composers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0" y="1738825"/>
            <a:ext cx="1917700" cy="317312"/>
            <a:chOff x="2761" y="809625"/>
            <a:chExt cx="1917700" cy="317312"/>
          </a:xfrm>
        </p:grpSpPr>
        <p:sp>
          <p:nvSpPr>
            <p:cNvPr id="53" name="Pfeil nach rechts 5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Companies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5" name="Gruppieren 54"/>
          <p:cNvGrpSpPr/>
          <p:nvPr/>
        </p:nvGrpSpPr>
        <p:grpSpPr>
          <a:xfrm>
            <a:off x="-2208" y="2029110"/>
            <a:ext cx="1917700" cy="317312"/>
            <a:chOff x="2761" y="809625"/>
            <a:chExt cx="1917700" cy="317312"/>
          </a:xfrm>
        </p:grpSpPr>
        <p:sp>
          <p:nvSpPr>
            <p:cNvPr id="56" name="Pfeil nach rechts 55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Writers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0" y="2285022"/>
            <a:ext cx="1917700" cy="317312"/>
            <a:chOff x="2761" y="809625"/>
            <a:chExt cx="1917700" cy="317312"/>
          </a:xfrm>
        </p:grpSpPr>
        <p:sp>
          <p:nvSpPr>
            <p:cNvPr id="59" name="Pfeil nach rechts 58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0" name="Textfeld 5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Year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-7177" y="2562510"/>
            <a:ext cx="1917700" cy="317312"/>
            <a:chOff x="2761" y="809625"/>
            <a:chExt cx="1917700" cy="317312"/>
          </a:xfrm>
        </p:grpSpPr>
        <p:sp>
          <p:nvSpPr>
            <p:cNvPr id="62" name="Pfeil nach rechts 61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Producers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4" name="Gruppieren 63"/>
          <p:cNvGrpSpPr/>
          <p:nvPr/>
        </p:nvGrpSpPr>
        <p:grpSpPr>
          <a:xfrm>
            <a:off x="-4969" y="2818422"/>
            <a:ext cx="1917700" cy="317312"/>
            <a:chOff x="2761" y="809625"/>
            <a:chExt cx="1917700" cy="317312"/>
          </a:xfrm>
        </p:grpSpPr>
        <p:sp>
          <p:nvSpPr>
            <p:cNvPr id="65" name="Pfeil nach rechts 64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6" name="Textfeld 65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Studios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7" name="Gruppieren 66"/>
          <p:cNvGrpSpPr/>
          <p:nvPr/>
        </p:nvGrpSpPr>
        <p:grpSpPr>
          <a:xfrm>
            <a:off x="-2208" y="3083113"/>
            <a:ext cx="1917700" cy="317312"/>
            <a:chOff x="2761" y="809625"/>
            <a:chExt cx="1917700" cy="317312"/>
          </a:xfrm>
        </p:grpSpPr>
        <p:sp>
          <p:nvSpPr>
            <p:cNvPr id="68" name="Pfeil nach rechts 67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Awards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0" name="Gruppieren 69"/>
          <p:cNvGrpSpPr/>
          <p:nvPr/>
        </p:nvGrpSpPr>
        <p:grpSpPr>
          <a:xfrm>
            <a:off x="0" y="3339025"/>
            <a:ext cx="1917700" cy="317312"/>
            <a:chOff x="2761" y="809625"/>
            <a:chExt cx="1917700" cy="317312"/>
          </a:xfrm>
        </p:grpSpPr>
        <p:sp>
          <p:nvSpPr>
            <p:cNvPr id="71" name="Pfeil nach rechts 70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Nominations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-7177" y="3616513"/>
            <a:ext cx="1917700" cy="317312"/>
            <a:chOff x="2761" y="809625"/>
            <a:chExt cx="1917700" cy="317312"/>
          </a:xfrm>
        </p:grpSpPr>
        <p:sp>
          <p:nvSpPr>
            <p:cNvPr id="74" name="Pfeil nach rechts 73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429590" y="809625"/>
              <a:ext cx="126944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Actors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-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DBPedia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-4969" y="3872425"/>
            <a:ext cx="1917700" cy="317312"/>
            <a:chOff x="2761" y="809625"/>
            <a:chExt cx="1917700" cy="317312"/>
          </a:xfrm>
        </p:grpSpPr>
        <p:sp>
          <p:nvSpPr>
            <p:cNvPr id="77" name="Pfeil nach rechts 76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429591" y="809625"/>
              <a:ext cx="1267238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Actors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-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WikiData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9" name="Gruppieren 78"/>
          <p:cNvGrpSpPr/>
          <p:nvPr/>
        </p:nvGrpSpPr>
        <p:grpSpPr>
          <a:xfrm>
            <a:off x="-4416" y="4149913"/>
            <a:ext cx="1917700" cy="317312"/>
            <a:chOff x="2761" y="809625"/>
            <a:chExt cx="1917700" cy="317312"/>
          </a:xfrm>
        </p:grpSpPr>
        <p:sp>
          <p:nvSpPr>
            <p:cNvPr id="80" name="Pfeil nach rechts 79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Genres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2" name="Gruppieren 81"/>
          <p:cNvGrpSpPr/>
          <p:nvPr/>
        </p:nvGrpSpPr>
        <p:grpSpPr>
          <a:xfrm>
            <a:off x="-2208" y="4405825"/>
            <a:ext cx="1917700" cy="317312"/>
            <a:chOff x="2761" y="809625"/>
            <a:chExt cx="1917700" cy="317312"/>
          </a:xfrm>
        </p:grpSpPr>
        <p:sp>
          <p:nvSpPr>
            <p:cNvPr id="83" name="Pfeil nach rechts 8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4" name="Textfeld 83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Gross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5" name="Gruppieren 84"/>
          <p:cNvGrpSpPr/>
          <p:nvPr/>
        </p:nvGrpSpPr>
        <p:grpSpPr>
          <a:xfrm>
            <a:off x="-9385" y="4683313"/>
            <a:ext cx="1917700" cy="317312"/>
            <a:chOff x="2761" y="809625"/>
            <a:chExt cx="1917700" cy="317312"/>
          </a:xfrm>
        </p:grpSpPr>
        <p:sp>
          <p:nvSpPr>
            <p:cNvPr id="86" name="Pfeil nach rechts 85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Subjects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8" name="Gruppieren 87"/>
          <p:cNvGrpSpPr/>
          <p:nvPr/>
        </p:nvGrpSpPr>
        <p:grpSpPr>
          <a:xfrm>
            <a:off x="-7177" y="4939225"/>
            <a:ext cx="1917700" cy="317312"/>
            <a:chOff x="2761" y="809625"/>
            <a:chExt cx="1917700" cy="317312"/>
          </a:xfrm>
        </p:grpSpPr>
        <p:sp>
          <p:nvSpPr>
            <p:cNvPr id="89" name="Pfeil nach rechts 88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90" name="Textfeld 8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FSK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1" name="Gruppieren 90"/>
          <p:cNvGrpSpPr/>
          <p:nvPr/>
        </p:nvGrpSpPr>
        <p:grpSpPr>
          <a:xfrm>
            <a:off x="0" y="5216713"/>
            <a:ext cx="1917700" cy="317312"/>
            <a:chOff x="2761" y="809625"/>
            <a:chExt cx="1917700" cy="317312"/>
          </a:xfrm>
        </p:grpSpPr>
        <p:sp>
          <p:nvSpPr>
            <p:cNvPr id="92" name="Pfeil nach rechts 91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Languages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2" name="Gruppieren 121"/>
          <p:cNvGrpSpPr/>
          <p:nvPr/>
        </p:nvGrpSpPr>
        <p:grpSpPr>
          <a:xfrm>
            <a:off x="1924196" y="971729"/>
            <a:ext cx="425306" cy="303357"/>
            <a:chOff x="3060700" y="1605232"/>
            <a:chExt cx="1739814" cy="1714191"/>
          </a:xfrm>
        </p:grpSpPr>
        <p:sp>
          <p:nvSpPr>
            <p:cNvPr id="97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98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DE7CFC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00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23" name="Gruppieren 122"/>
          <p:cNvGrpSpPr/>
          <p:nvPr/>
        </p:nvGrpSpPr>
        <p:grpSpPr>
          <a:xfrm>
            <a:off x="1924196" y="1242289"/>
            <a:ext cx="425306" cy="303357"/>
            <a:chOff x="3060700" y="1605232"/>
            <a:chExt cx="1739814" cy="1714191"/>
          </a:xfrm>
        </p:grpSpPr>
        <p:sp>
          <p:nvSpPr>
            <p:cNvPr id="124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25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27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29" name="Gruppieren 128"/>
          <p:cNvGrpSpPr/>
          <p:nvPr/>
        </p:nvGrpSpPr>
        <p:grpSpPr>
          <a:xfrm>
            <a:off x="1924196" y="1512849"/>
            <a:ext cx="425306" cy="303357"/>
            <a:chOff x="3060700" y="1605232"/>
            <a:chExt cx="1739814" cy="1714191"/>
          </a:xfrm>
        </p:grpSpPr>
        <p:sp>
          <p:nvSpPr>
            <p:cNvPr id="13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3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34" name="Gruppieren 133"/>
          <p:cNvGrpSpPr/>
          <p:nvPr/>
        </p:nvGrpSpPr>
        <p:grpSpPr>
          <a:xfrm>
            <a:off x="1924196" y="1783409"/>
            <a:ext cx="425306" cy="303357"/>
            <a:chOff x="3060700" y="1605232"/>
            <a:chExt cx="1739814" cy="1714191"/>
          </a:xfrm>
        </p:grpSpPr>
        <p:sp>
          <p:nvSpPr>
            <p:cNvPr id="13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3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39" name="Gruppieren 138"/>
          <p:cNvGrpSpPr/>
          <p:nvPr/>
        </p:nvGrpSpPr>
        <p:grpSpPr>
          <a:xfrm>
            <a:off x="1924196" y="2053969"/>
            <a:ext cx="425306" cy="303357"/>
            <a:chOff x="3060700" y="1605232"/>
            <a:chExt cx="1739814" cy="1714191"/>
          </a:xfrm>
        </p:grpSpPr>
        <p:sp>
          <p:nvSpPr>
            <p:cNvPr id="14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4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44" name="Gruppieren 143"/>
          <p:cNvGrpSpPr/>
          <p:nvPr/>
        </p:nvGrpSpPr>
        <p:grpSpPr>
          <a:xfrm>
            <a:off x="1924196" y="2324529"/>
            <a:ext cx="425306" cy="303357"/>
            <a:chOff x="3060700" y="1605232"/>
            <a:chExt cx="1739814" cy="1714191"/>
          </a:xfrm>
        </p:grpSpPr>
        <p:sp>
          <p:nvSpPr>
            <p:cNvPr id="14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4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49" name="Gruppieren 148"/>
          <p:cNvGrpSpPr/>
          <p:nvPr/>
        </p:nvGrpSpPr>
        <p:grpSpPr>
          <a:xfrm>
            <a:off x="1924196" y="2595089"/>
            <a:ext cx="425306" cy="303357"/>
            <a:chOff x="3060700" y="1605232"/>
            <a:chExt cx="1739814" cy="1714191"/>
          </a:xfrm>
        </p:grpSpPr>
        <p:sp>
          <p:nvSpPr>
            <p:cNvPr id="15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5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54" name="Gruppieren 153"/>
          <p:cNvGrpSpPr/>
          <p:nvPr/>
        </p:nvGrpSpPr>
        <p:grpSpPr>
          <a:xfrm>
            <a:off x="1924196" y="2865649"/>
            <a:ext cx="425306" cy="303357"/>
            <a:chOff x="3060700" y="1605232"/>
            <a:chExt cx="1739814" cy="1714191"/>
          </a:xfrm>
        </p:grpSpPr>
        <p:sp>
          <p:nvSpPr>
            <p:cNvPr id="15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5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59" name="Gruppieren 158"/>
          <p:cNvGrpSpPr/>
          <p:nvPr/>
        </p:nvGrpSpPr>
        <p:grpSpPr>
          <a:xfrm>
            <a:off x="1924196" y="3136209"/>
            <a:ext cx="425306" cy="303357"/>
            <a:chOff x="3060700" y="1605232"/>
            <a:chExt cx="1739814" cy="1714191"/>
          </a:xfrm>
        </p:grpSpPr>
        <p:sp>
          <p:nvSpPr>
            <p:cNvPr id="16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6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64" name="Gruppieren 163"/>
          <p:cNvGrpSpPr/>
          <p:nvPr/>
        </p:nvGrpSpPr>
        <p:grpSpPr>
          <a:xfrm>
            <a:off x="1924196" y="3406769"/>
            <a:ext cx="425306" cy="303357"/>
            <a:chOff x="3060700" y="1605232"/>
            <a:chExt cx="1739814" cy="1714191"/>
          </a:xfrm>
        </p:grpSpPr>
        <p:sp>
          <p:nvSpPr>
            <p:cNvPr id="16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6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69" name="Gruppieren 168"/>
          <p:cNvGrpSpPr/>
          <p:nvPr/>
        </p:nvGrpSpPr>
        <p:grpSpPr>
          <a:xfrm>
            <a:off x="1924196" y="3677329"/>
            <a:ext cx="425306" cy="303357"/>
            <a:chOff x="3060700" y="1605232"/>
            <a:chExt cx="1739814" cy="1714191"/>
          </a:xfrm>
        </p:grpSpPr>
        <p:sp>
          <p:nvSpPr>
            <p:cNvPr id="17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7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74" name="Gruppieren 173"/>
          <p:cNvGrpSpPr/>
          <p:nvPr/>
        </p:nvGrpSpPr>
        <p:grpSpPr>
          <a:xfrm>
            <a:off x="1924196" y="3947889"/>
            <a:ext cx="425306" cy="303357"/>
            <a:chOff x="3060700" y="1605232"/>
            <a:chExt cx="1739814" cy="1714191"/>
          </a:xfrm>
        </p:grpSpPr>
        <p:sp>
          <p:nvSpPr>
            <p:cNvPr id="17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7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79" name="Gruppieren 178"/>
          <p:cNvGrpSpPr/>
          <p:nvPr/>
        </p:nvGrpSpPr>
        <p:grpSpPr>
          <a:xfrm>
            <a:off x="1924196" y="4218449"/>
            <a:ext cx="425306" cy="303357"/>
            <a:chOff x="3060700" y="1605232"/>
            <a:chExt cx="1739814" cy="1714191"/>
          </a:xfrm>
        </p:grpSpPr>
        <p:sp>
          <p:nvSpPr>
            <p:cNvPr id="18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8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84" name="Gruppieren 183"/>
          <p:cNvGrpSpPr/>
          <p:nvPr/>
        </p:nvGrpSpPr>
        <p:grpSpPr>
          <a:xfrm>
            <a:off x="1924196" y="4489009"/>
            <a:ext cx="425306" cy="303357"/>
            <a:chOff x="3060700" y="1605232"/>
            <a:chExt cx="1739814" cy="1714191"/>
          </a:xfrm>
        </p:grpSpPr>
        <p:sp>
          <p:nvSpPr>
            <p:cNvPr id="18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8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08C3C8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89" name="Gruppieren 188"/>
          <p:cNvGrpSpPr/>
          <p:nvPr/>
        </p:nvGrpSpPr>
        <p:grpSpPr>
          <a:xfrm>
            <a:off x="1924196" y="4759569"/>
            <a:ext cx="425306" cy="303357"/>
            <a:chOff x="3060700" y="1605232"/>
            <a:chExt cx="1739814" cy="1714191"/>
          </a:xfrm>
        </p:grpSpPr>
        <p:sp>
          <p:nvSpPr>
            <p:cNvPr id="19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9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94" name="Gruppieren 193"/>
          <p:cNvGrpSpPr/>
          <p:nvPr/>
        </p:nvGrpSpPr>
        <p:grpSpPr>
          <a:xfrm>
            <a:off x="1924196" y="5030129"/>
            <a:ext cx="425306" cy="303357"/>
            <a:chOff x="3060700" y="1605232"/>
            <a:chExt cx="1739814" cy="1714191"/>
          </a:xfrm>
        </p:grpSpPr>
        <p:sp>
          <p:nvSpPr>
            <p:cNvPr id="19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9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DE7CFC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99" name="Gruppieren 198"/>
          <p:cNvGrpSpPr/>
          <p:nvPr/>
        </p:nvGrpSpPr>
        <p:grpSpPr>
          <a:xfrm>
            <a:off x="1924196" y="5300695"/>
            <a:ext cx="425306" cy="303357"/>
            <a:chOff x="3060700" y="1605232"/>
            <a:chExt cx="1739814" cy="1714191"/>
          </a:xfrm>
        </p:grpSpPr>
        <p:sp>
          <p:nvSpPr>
            <p:cNvPr id="20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20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0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sp>
        <p:nvSpPr>
          <p:cNvPr id="209" name="Chevron 2"/>
          <p:cNvSpPr/>
          <p:nvPr/>
        </p:nvSpPr>
        <p:spPr>
          <a:xfrm>
            <a:off x="3898900" y="2889787"/>
            <a:ext cx="2035510" cy="74267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>
                <a:latin typeface="+mj-lt"/>
              </a:rPr>
              <a:t>Linear Combination</a:t>
            </a:r>
            <a:endParaRPr lang="en-US" sz="1400" dirty="0">
              <a:latin typeface="+mj-lt"/>
            </a:endParaRPr>
          </a:p>
        </p:txBody>
      </p:sp>
      <p:sp>
        <p:nvSpPr>
          <p:cNvPr id="218" name="Gleichschenkliges Dreieck 217"/>
          <p:cNvSpPr/>
          <p:nvPr/>
        </p:nvSpPr>
        <p:spPr>
          <a:xfrm rot="5400000">
            <a:off x="1131837" y="2289573"/>
            <a:ext cx="4467326" cy="194310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19" name="AutoShape 2" descr="Image result for inception"/>
          <p:cNvSpPr>
            <a:spLocks noChangeAspect="1" noChangeArrowheads="1"/>
          </p:cNvSpPr>
          <p:nvPr/>
        </p:nvSpPr>
        <p:spPr bwMode="auto">
          <a:xfrm>
            <a:off x="155575" y="-1219200"/>
            <a:ext cx="17335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644" y="2454746"/>
            <a:ext cx="1107945" cy="163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Pfeil nach rechts 220"/>
          <p:cNvSpPr/>
          <p:nvPr/>
        </p:nvSpPr>
        <p:spPr>
          <a:xfrm rot="5400000">
            <a:off x="3895761" y="3013823"/>
            <a:ext cx="4366871" cy="55059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</a:rPr>
              <a:t>Ranking</a:t>
            </a:r>
          </a:p>
        </p:txBody>
      </p:sp>
      <p:sp>
        <p:nvSpPr>
          <p:cNvPr id="220" name="AutoShape 5" descr="Image result for batman begins"/>
          <p:cNvSpPr>
            <a:spLocks noChangeAspect="1" noChangeArrowheads="1"/>
          </p:cNvSpPr>
          <p:nvPr/>
        </p:nvSpPr>
        <p:spPr bwMode="auto">
          <a:xfrm>
            <a:off x="155575" y="-1295400"/>
            <a:ext cx="19050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42" y="1105684"/>
            <a:ext cx="1272893" cy="1807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" name="AutoShape 8" descr="Image result for the prestige"/>
          <p:cNvSpPr>
            <a:spLocks noChangeAspect="1" noChangeArrowheads="1"/>
          </p:cNvSpPr>
          <p:nvPr/>
        </p:nvSpPr>
        <p:spPr bwMode="auto">
          <a:xfrm>
            <a:off x="155575" y="-18288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835" y="1561377"/>
            <a:ext cx="1349898" cy="179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059" y="2079191"/>
            <a:ext cx="1320641" cy="180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94" y="3692488"/>
            <a:ext cx="1262656" cy="178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60" y="4025539"/>
            <a:ext cx="1263487" cy="180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4" name="Gruppieren 203"/>
          <p:cNvGrpSpPr/>
          <p:nvPr/>
        </p:nvGrpSpPr>
        <p:grpSpPr>
          <a:xfrm>
            <a:off x="-9385" y="5522962"/>
            <a:ext cx="1917700" cy="317312"/>
            <a:chOff x="2761" y="809625"/>
            <a:chExt cx="1917700" cy="317312"/>
          </a:xfrm>
        </p:grpSpPr>
        <p:sp>
          <p:nvSpPr>
            <p:cNvPr id="205" name="Pfeil nach rechts 204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06" name="Textfeld 205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Abstract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07" name="Gruppieren 206"/>
          <p:cNvGrpSpPr/>
          <p:nvPr/>
        </p:nvGrpSpPr>
        <p:grpSpPr>
          <a:xfrm>
            <a:off x="1914811" y="5606944"/>
            <a:ext cx="425306" cy="303357"/>
            <a:chOff x="3060700" y="1605232"/>
            <a:chExt cx="1739814" cy="1714191"/>
          </a:xfrm>
        </p:grpSpPr>
        <p:sp>
          <p:nvSpPr>
            <p:cNvPr id="208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210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1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12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528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138043" y="2340424"/>
            <a:ext cx="2698996" cy="16913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3) Outlook – Real time </a:t>
            </a:r>
            <a:r>
              <a:rPr lang="de-DE" dirty="0" err="1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ElasticSearch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12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04" y="1085615"/>
            <a:ext cx="28956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3" y="4086225"/>
            <a:ext cx="4078236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968456"/>
            <a:ext cx="6153150" cy="288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48" y="2462823"/>
            <a:ext cx="1402461" cy="140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lussdiagramm: Magnetplattenspeicher 9"/>
          <p:cNvSpPr/>
          <p:nvPr/>
        </p:nvSpPr>
        <p:spPr>
          <a:xfrm>
            <a:off x="3093994" y="1085614"/>
            <a:ext cx="804905" cy="103822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 rot="5400000">
            <a:off x="2612090" y="2795582"/>
            <a:ext cx="1601171" cy="515247"/>
            <a:chOff x="2761" y="831841"/>
            <a:chExt cx="1917700" cy="345727"/>
          </a:xfrm>
        </p:grpSpPr>
        <p:sp>
          <p:nvSpPr>
            <p:cNvPr id="13" name="Pfeil nach rechts 1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02848" y="869791"/>
              <a:ext cx="1490872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Bulk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Load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Rechteck 14"/>
          <p:cNvSpPr/>
          <p:nvPr/>
        </p:nvSpPr>
        <p:spPr>
          <a:xfrm>
            <a:off x="4432300" y="3899452"/>
            <a:ext cx="6153150" cy="19571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17500" y="2437303"/>
            <a:ext cx="1524001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Bonsai.io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37100" y="3932336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ElasticSearch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BM-25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probabilistic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weighting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scheme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attribute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fields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737100" y="4228102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create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an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for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movie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data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indexed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attribute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fields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accordingly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727575" y="4533743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Bulk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Load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API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push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data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cluster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737100" y="4831046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Search API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retrieve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movies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within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milliseconds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27575" y="5138823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APIs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RestHighLevelClient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are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tailored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Java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532796" y="4086225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4539284" y="4392340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4545772" y="4698455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4552260" y="5004570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4558748" y="5310687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>
            <a:off x="4558748" y="5547471"/>
            <a:ext cx="978408" cy="1211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5651500" y="5446600"/>
            <a:ext cx="4088020" cy="262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Integration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Javascript-based</a:t>
            </a: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 App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failed</a:t>
            </a:r>
            <a:endParaRPr lang="de-DE" sz="1000" b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1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A06C9B4-A4D9-437C-80B1-84ADD9D2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158" y="323355"/>
            <a:ext cx="9594575" cy="369332"/>
          </a:xfrm>
        </p:spPr>
        <p:txBody>
          <a:bodyPr/>
          <a:lstStyle/>
          <a:p>
            <a:r>
              <a:rPr lang="de-DE" dirty="0"/>
              <a:t>Application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68D820-0662-44A7-8F60-19080CEBF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941" y="1175584"/>
            <a:ext cx="6622774" cy="176708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precomputed</a:t>
            </a:r>
            <a:r>
              <a:rPr lang="de-DE" dirty="0"/>
              <a:t> JSON </a:t>
            </a:r>
            <a:r>
              <a:rPr lang="de-DE" dirty="0" err="1"/>
              <a:t>dataset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5 </a:t>
            </a:r>
            <a:r>
              <a:rPr lang="de-DE" dirty="0" err="1"/>
              <a:t>movies</a:t>
            </a:r>
            <a:r>
              <a:rPr lang="de-DE" dirty="0"/>
              <a:t> he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for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Fuzzy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movie</a:t>
            </a:r>
            <a:r>
              <a:rPr lang="de-DE" dirty="0"/>
              <a:t>(s)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accounting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possible </a:t>
            </a:r>
            <a:r>
              <a:rPr lang="de-DE" dirty="0" err="1"/>
              <a:t>spelling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D7F919-9364-4CED-83E2-442D86CB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13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2A895E7-FAEA-4331-A097-6971E07D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99" y="970776"/>
            <a:ext cx="2928308" cy="57661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6E2A53E-CB70-4CD2-AF65-3AD26E2F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53" y="3853873"/>
            <a:ext cx="3181350" cy="28384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70DF600-E768-47CD-83DA-B5247346181A}"/>
              </a:ext>
            </a:extLst>
          </p:cNvPr>
          <p:cNvSpPr txBox="1"/>
          <p:nvPr/>
        </p:nvSpPr>
        <p:spPr>
          <a:xfrm>
            <a:off x="774700" y="3425566"/>
            <a:ext cx="2590800" cy="283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dirty="0"/>
              <a:t>e.g.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“Inception“</a:t>
            </a:r>
            <a:endParaRPr lang="de-DE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4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418DECB-C860-4D1F-A3B9-671526AF5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725" y="333559"/>
            <a:ext cx="9594575" cy="450371"/>
          </a:xfrm>
        </p:spPr>
        <p:txBody>
          <a:bodyPr/>
          <a:lstStyle/>
          <a:p>
            <a:r>
              <a:rPr lang="de-DE" dirty="0"/>
              <a:t>Application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1C22A7-4F56-47DA-821F-3A098CD8E0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300" y="1419225"/>
            <a:ext cx="9594575" cy="276999"/>
          </a:xfrm>
        </p:spPr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83C7C5-6422-466A-B9F9-76E43327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14</a:t>
            </a:fld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0ED8F04-014F-46BC-9237-793B58947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" t="871" r="23634"/>
          <a:stretch/>
        </p:blipFill>
        <p:spPr>
          <a:xfrm>
            <a:off x="552725" y="1952625"/>
            <a:ext cx="93797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0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A06C9B4-A4D9-437C-80B1-84ADD9D2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158" y="323355"/>
            <a:ext cx="9594575" cy="369332"/>
          </a:xfrm>
        </p:spPr>
        <p:txBody>
          <a:bodyPr/>
          <a:lstStyle/>
          <a:p>
            <a:r>
              <a:rPr lang="de-DE" dirty="0"/>
              <a:t>Application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C77A0F-1BBD-41FB-AD53-7D064EF1C4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725" y="970776"/>
            <a:ext cx="6622775" cy="27699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C68D820-0662-44A7-8F60-19080CEBF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6622774" cy="157607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Movies‘ Top 10 </a:t>
            </a:r>
            <a:r>
              <a:rPr lang="de-DE" dirty="0" err="1"/>
              <a:t>recommendations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counted</a:t>
            </a:r>
            <a:r>
              <a:rPr lang="de-DE" dirty="0"/>
              <a:t> and </a:t>
            </a:r>
            <a:r>
              <a:rPr lang="de-DE" dirty="0" err="1"/>
              <a:t>sorted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Movies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on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list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,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score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D7F919-9364-4CED-83E2-442D86CB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6BB7E7B-540F-4C45-B06B-338289AF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0" y="970776"/>
            <a:ext cx="2901025" cy="57811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4021179-F54C-4FBB-BB4F-29104D8C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3552825"/>
            <a:ext cx="5422900" cy="28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0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369332"/>
          </a:xfrm>
        </p:spPr>
        <p:txBody>
          <a:bodyPr/>
          <a:lstStyle/>
          <a:p>
            <a:r>
              <a:rPr lang="de-DE" dirty="0"/>
              <a:t>Outlook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285841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More </a:t>
            </a:r>
            <a:r>
              <a:rPr lang="de-DE" dirty="0" err="1"/>
              <a:t>movies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(</a:t>
            </a:r>
            <a:r>
              <a:rPr lang="de-DE" dirty="0" err="1"/>
              <a:t>currently</a:t>
            </a:r>
            <a:r>
              <a:rPr lang="de-DE" dirty="0"/>
              <a:t>: 10000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grossing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Put </a:t>
            </a:r>
            <a:r>
              <a:rPr lang="de-DE" dirty="0" err="1"/>
              <a:t>dataset</a:t>
            </a:r>
            <a:r>
              <a:rPr lang="de-DE" dirty="0"/>
              <a:t> on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Filter </a:t>
            </a:r>
            <a:r>
              <a:rPr lang="de-DE" dirty="0" err="1"/>
              <a:t>by</a:t>
            </a:r>
            <a:r>
              <a:rPr lang="de-DE" dirty="0"/>
              <a:t> Year, Genre, Language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Show more information about recommended movies, integration of services or links e.g. Wikipedia, Rotten Tomatoes, IMDB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support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domains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16</a:t>
            </a:fld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B7005238-3766-481D-8AF4-739E69689590}"/>
              </a:ext>
            </a:extLst>
          </p:cNvPr>
          <p:cNvGrpSpPr/>
          <p:nvPr/>
        </p:nvGrpSpPr>
        <p:grpSpPr>
          <a:xfrm>
            <a:off x="9380500" y="81356"/>
            <a:ext cx="766800" cy="766800"/>
            <a:chOff x="9125977" y="4467170"/>
            <a:chExt cx="766800" cy="766800"/>
          </a:xfrm>
        </p:grpSpPr>
        <p:sp>
          <p:nvSpPr>
            <p:cNvPr id="7" name="Oval 50">
              <a:extLst>
                <a:ext uri="{FF2B5EF4-FFF2-40B4-BE49-F238E27FC236}">
                  <a16:creationId xmlns:a16="http://schemas.microsoft.com/office/drawing/2014/main" id="{54FA844C-CC2C-4718-8C2D-6ED593357A5D}"/>
                </a:ext>
              </a:extLst>
            </p:cNvPr>
            <p:cNvSpPr/>
            <p:nvPr/>
          </p:nvSpPr>
          <p:spPr>
            <a:xfrm>
              <a:off x="9125977" y="4467170"/>
              <a:ext cx="766800" cy="766800"/>
            </a:xfrm>
            <a:prstGeom prst="ellipse">
              <a:avLst/>
            </a:prstGeom>
            <a:solidFill>
              <a:srgbClr val="10237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17D0BB3E-3B52-48EE-9ADD-C112FEBE2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6495" y="4584941"/>
              <a:ext cx="540000" cy="504000"/>
            </a:xfrm>
            <a:custGeom>
              <a:avLst/>
              <a:gdLst>
                <a:gd name="T0" fmla="*/ 699 w 750"/>
                <a:gd name="T1" fmla="*/ 563 h 643"/>
                <a:gd name="T2" fmla="*/ 675 w 750"/>
                <a:gd name="T3" fmla="*/ 595 h 643"/>
                <a:gd name="T4" fmla="*/ 669 w 750"/>
                <a:gd name="T5" fmla="*/ 584 h 643"/>
                <a:gd name="T6" fmla="*/ 633 w 750"/>
                <a:gd name="T7" fmla="*/ 532 h 643"/>
                <a:gd name="T8" fmla="*/ 640 w 750"/>
                <a:gd name="T9" fmla="*/ 520 h 643"/>
                <a:gd name="T10" fmla="*/ 736 w 750"/>
                <a:gd name="T11" fmla="*/ 382 h 643"/>
                <a:gd name="T12" fmla="*/ 670 w 750"/>
                <a:gd name="T13" fmla="*/ 375 h 643"/>
                <a:gd name="T14" fmla="*/ 736 w 750"/>
                <a:gd name="T15" fmla="*/ 368 h 643"/>
                <a:gd name="T16" fmla="*/ 640 w 750"/>
                <a:gd name="T17" fmla="*/ 230 h 643"/>
                <a:gd name="T18" fmla="*/ 631 w 750"/>
                <a:gd name="T19" fmla="*/ 228 h 643"/>
                <a:gd name="T20" fmla="*/ 684 w 750"/>
                <a:gd name="T21" fmla="*/ 189 h 643"/>
                <a:gd name="T22" fmla="*/ 532 w 750"/>
                <a:gd name="T23" fmla="*/ 117 h 643"/>
                <a:gd name="T24" fmla="*/ 523 w 750"/>
                <a:gd name="T25" fmla="*/ 119 h 643"/>
                <a:gd name="T26" fmla="*/ 549 w 750"/>
                <a:gd name="T27" fmla="*/ 59 h 643"/>
                <a:gd name="T28" fmla="*/ 382 w 750"/>
                <a:gd name="T29" fmla="*/ 73 h 643"/>
                <a:gd name="T30" fmla="*/ 368 w 750"/>
                <a:gd name="T31" fmla="*/ 73 h 643"/>
                <a:gd name="T32" fmla="*/ 201 w 750"/>
                <a:gd name="T33" fmla="*/ 59 h 643"/>
                <a:gd name="T34" fmla="*/ 227 w 750"/>
                <a:gd name="T35" fmla="*/ 119 h 643"/>
                <a:gd name="T36" fmla="*/ 218 w 750"/>
                <a:gd name="T37" fmla="*/ 117 h 643"/>
                <a:gd name="T38" fmla="*/ 66 w 750"/>
                <a:gd name="T39" fmla="*/ 189 h 643"/>
                <a:gd name="T40" fmla="*/ 119 w 750"/>
                <a:gd name="T41" fmla="*/ 228 h 643"/>
                <a:gd name="T42" fmla="*/ 110 w 750"/>
                <a:gd name="T43" fmla="*/ 230 h 643"/>
                <a:gd name="T44" fmla="*/ 14 w 750"/>
                <a:gd name="T45" fmla="*/ 368 h 643"/>
                <a:gd name="T46" fmla="*/ 80 w 750"/>
                <a:gd name="T47" fmla="*/ 375 h 643"/>
                <a:gd name="T48" fmla="*/ 14 w 750"/>
                <a:gd name="T49" fmla="*/ 382 h 643"/>
                <a:gd name="T50" fmla="*/ 110 w 750"/>
                <a:gd name="T51" fmla="*/ 520 h 643"/>
                <a:gd name="T52" fmla="*/ 117 w 750"/>
                <a:gd name="T53" fmla="*/ 532 h 643"/>
                <a:gd name="T54" fmla="*/ 81 w 750"/>
                <a:gd name="T55" fmla="*/ 584 h 643"/>
                <a:gd name="T56" fmla="*/ 69 w 750"/>
                <a:gd name="T57" fmla="*/ 592 h 643"/>
                <a:gd name="T58" fmla="*/ 50 w 750"/>
                <a:gd name="T59" fmla="*/ 563 h 643"/>
                <a:gd name="T60" fmla="*/ 0 w 750"/>
                <a:gd name="T61" fmla="*/ 375 h 643"/>
                <a:gd name="T62" fmla="*/ 50 w 750"/>
                <a:gd name="T63" fmla="*/ 188 h 643"/>
                <a:gd name="T64" fmla="*/ 186 w 750"/>
                <a:gd name="T65" fmla="*/ 51 h 643"/>
                <a:gd name="T66" fmla="*/ 189 w 750"/>
                <a:gd name="T67" fmla="*/ 50 h 643"/>
                <a:gd name="T68" fmla="*/ 561 w 750"/>
                <a:gd name="T69" fmla="*/ 50 h 643"/>
                <a:gd name="T70" fmla="*/ 564 w 750"/>
                <a:gd name="T71" fmla="*/ 51 h 643"/>
                <a:gd name="T72" fmla="*/ 700 w 750"/>
                <a:gd name="T73" fmla="*/ 188 h 643"/>
                <a:gd name="T74" fmla="*/ 750 w 750"/>
                <a:gd name="T75" fmla="*/ 375 h 643"/>
                <a:gd name="T76" fmla="*/ 700 w 750"/>
                <a:gd name="T77" fmla="*/ 563 h 643"/>
                <a:gd name="T78" fmla="*/ 533 w 750"/>
                <a:gd name="T79" fmla="*/ 636 h 643"/>
                <a:gd name="T80" fmla="*/ 224 w 750"/>
                <a:gd name="T81" fmla="*/ 643 h 643"/>
                <a:gd name="T82" fmla="*/ 217 w 750"/>
                <a:gd name="T83" fmla="*/ 560 h 643"/>
                <a:gd name="T84" fmla="*/ 526 w 750"/>
                <a:gd name="T85" fmla="*/ 553 h 643"/>
                <a:gd name="T86" fmla="*/ 519 w 750"/>
                <a:gd name="T87" fmla="*/ 567 h 643"/>
                <a:gd name="T88" fmla="*/ 231 w 750"/>
                <a:gd name="T89" fmla="*/ 629 h 643"/>
                <a:gd name="T90" fmla="*/ 519 w 750"/>
                <a:gd name="T91" fmla="*/ 567 h 643"/>
                <a:gd name="T92" fmla="*/ 577 w 750"/>
                <a:gd name="T93" fmla="*/ 267 h 643"/>
                <a:gd name="T94" fmla="*/ 449 w 750"/>
                <a:gd name="T95" fmla="*/ 375 h 643"/>
                <a:gd name="T96" fmla="*/ 301 w 750"/>
                <a:gd name="T97" fmla="*/ 375 h 643"/>
                <a:gd name="T98" fmla="*/ 435 w 750"/>
                <a:gd name="T99" fmla="*/ 332 h 643"/>
                <a:gd name="T100" fmla="*/ 579 w 750"/>
                <a:gd name="T101" fmla="*/ 257 h 643"/>
                <a:gd name="T102" fmla="*/ 375 w 750"/>
                <a:gd name="T103" fmla="*/ 315 h 643"/>
                <a:gd name="T104" fmla="*/ 375 w 750"/>
                <a:gd name="T105" fmla="*/ 4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" h="643">
                  <a:moveTo>
                    <a:pt x="700" y="563"/>
                  </a:moveTo>
                  <a:cubicBezTo>
                    <a:pt x="699" y="563"/>
                    <a:pt x="699" y="563"/>
                    <a:pt x="699" y="563"/>
                  </a:cubicBezTo>
                  <a:cubicBezTo>
                    <a:pt x="693" y="573"/>
                    <a:pt x="687" y="583"/>
                    <a:pt x="680" y="592"/>
                  </a:cubicBezTo>
                  <a:cubicBezTo>
                    <a:pt x="679" y="594"/>
                    <a:pt x="677" y="595"/>
                    <a:pt x="675" y="595"/>
                  </a:cubicBezTo>
                  <a:cubicBezTo>
                    <a:pt x="673" y="595"/>
                    <a:pt x="672" y="595"/>
                    <a:pt x="671" y="594"/>
                  </a:cubicBezTo>
                  <a:cubicBezTo>
                    <a:pt x="667" y="592"/>
                    <a:pt x="667" y="587"/>
                    <a:pt x="669" y="584"/>
                  </a:cubicBezTo>
                  <a:cubicBezTo>
                    <a:pt x="674" y="577"/>
                    <a:pt x="679" y="569"/>
                    <a:pt x="684" y="562"/>
                  </a:cubicBezTo>
                  <a:cubicBezTo>
                    <a:pt x="633" y="532"/>
                    <a:pt x="633" y="532"/>
                    <a:pt x="633" y="532"/>
                  </a:cubicBezTo>
                  <a:cubicBezTo>
                    <a:pt x="630" y="530"/>
                    <a:pt x="629" y="526"/>
                    <a:pt x="631" y="523"/>
                  </a:cubicBezTo>
                  <a:cubicBezTo>
                    <a:pt x="633" y="520"/>
                    <a:pt x="637" y="518"/>
                    <a:pt x="640" y="520"/>
                  </a:cubicBezTo>
                  <a:cubicBezTo>
                    <a:pt x="691" y="550"/>
                    <a:pt x="691" y="550"/>
                    <a:pt x="691" y="550"/>
                  </a:cubicBezTo>
                  <a:cubicBezTo>
                    <a:pt x="719" y="498"/>
                    <a:pt x="734" y="441"/>
                    <a:pt x="736" y="382"/>
                  </a:cubicBezTo>
                  <a:cubicBezTo>
                    <a:pt x="677" y="382"/>
                    <a:pt x="677" y="382"/>
                    <a:pt x="677" y="382"/>
                  </a:cubicBezTo>
                  <a:cubicBezTo>
                    <a:pt x="673" y="382"/>
                    <a:pt x="670" y="379"/>
                    <a:pt x="670" y="375"/>
                  </a:cubicBezTo>
                  <a:cubicBezTo>
                    <a:pt x="670" y="371"/>
                    <a:pt x="673" y="368"/>
                    <a:pt x="677" y="368"/>
                  </a:cubicBezTo>
                  <a:cubicBezTo>
                    <a:pt x="736" y="368"/>
                    <a:pt x="736" y="368"/>
                    <a:pt x="736" y="368"/>
                  </a:cubicBezTo>
                  <a:cubicBezTo>
                    <a:pt x="735" y="308"/>
                    <a:pt x="718" y="251"/>
                    <a:pt x="691" y="201"/>
                  </a:cubicBezTo>
                  <a:cubicBezTo>
                    <a:pt x="640" y="230"/>
                    <a:pt x="640" y="230"/>
                    <a:pt x="640" y="230"/>
                  </a:cubicBezTo>
                  <a:cubicBezTo>
                    <a:pt x="639" y="231"/>
                    <a:pt x="638" y="231"/>
                    <a:pt x="637" y="231"/>
                  </a:cubicBezTo>
                  <a:cubicBezTo>
                    <a:pt x="634" y="231"/>
                    <a:pt x="632" y="230"/>
                    <a:pt x="631" y="228"/>
                  </a:cubicBezTo>
                  <a:cubicBezTo>
                    <a:pt x="629" y="224"/>
                    <a:pt x="630" y="220"/>
                    <a:pt x="633" y="218"/>
                  </a:cubicBezTo>
                  <a:cubicBezTo>
                    <a:pt x="684" y="189"/>
                    <a:pt x="684" y="189"/>
                    <a:pt x="684" y="189"/>
                  </a:cubicBezTo>
                  <a:cubicBezTo>
                    <a:pt x="653" y="139"/>
                    <a:pt x="611" y="97"/>
                    <a:pt x="561" y="66"/>
                  </a:cubicBezTo>
                  <a:cubicBezTo>
                    <a:pt x="532" y="117"/>
                    <a:pt x="532" y="117"/>
                    <a:pt x="532" y="117"/>
                  </a:cubicBezTo>
                  <a:cubicBezTo>
                    <a:pt x="531" y="119"/>
                    <a:pt x="528" y="120"/>
                    <a:pt x="526" y="120"/>
                  </a:cubicBezTo>
                  <a:cubicBezTo>
                    <a:pt x="525" y="120"/>
                    <a:pt x="524" y="120"/>
                    <a:pt x="523" y="119"/>
                  </a:cubicBezTo>
                  <a:cubicBezTo>
                    <a:pt x="519" y="118"/>
                    <a:pt x="518" y="113"/>
                    <a:pt x="520" y="110"/>
                  </a:cubicBezTo>
                  <a:cubicBezTo>
                    <a:pt x="549" y="59"/>
                    <a:pt x="549" y="59"/>
                    <a:pt x="549" y="59"/>
                  </a:cubicBezTo>
                  <a:cubicBezTo>
                    <a:pt x="499" y="32"/>
                    <a:pt x="442" y="16"/>
                    <a:pt x="382" y="14"/>
                  </a:cubicBezTo>
                  <a:cubicBezTo>
                    <a:pt x="382" y="73"/>
                    <a:pt x="382" y="73"/>
                    <a:pt x="382" y="73"/>
                  </a:cubicBezTo>
                  <a:cubicBezTo>
                    <a:pt x="382" y="77"/>
                    <a:pt x="379" y="80"/>
                    <a:pt x="375" y="80"/>
                  </a:cubicBezTo>
                  <a:cubicBezTo>
                    <a:pt x="371" y="80"/>
                    <a:pt x="368" y="77"/>
                    <a:pt x="368" y="73"/>
                  </a:cubicBezTo>
                  <a:cubicBezTo>
                    <a:pt x="368" y="14"/>
                    <a:pt x="368" y="14"/>
                    <a:pt x="368" y="14"/>
                  </a:cubicBezTo>
                  <a:cubicBezTo>
                    <a:pt x="307" y="16"/>
                    <a:pt x="250" y="32"/>
                    <a:pt x="201" y="5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2" y="113"/>
                    <a:pt x="231" y="118"/>
                    <a:pt x="227" y="119"/>
                  </a:cubicBezTo>
                  <a:cubicBezTo>
                    <a:pt x="226" y="120"/>
                    <a:pt x="225" y="120"/>
                    <a:pt x="224" y="120"/>
                  </a:cubicBezTo>
                  <a:cubicBezTo>
                    <a:pt x="221" y="120"/>
                    <a:pt x="219" y="119"/>
                    <a:pt x="218" y="117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39" y="97"/>
                    <a:pt x="96" y="139"/>
                    <a:pt x="66" y="189"/>
                  </a:cubicBezTo>
                  <a:cubicBezTo>
                    <a:pt x="117" y="218"/>
                    <a:pt x="117" y="218"/>
                    <a:pt x="117" y="218"/>
                  </a:cubicBezTo>
                  <a:cubicBezTo>
                    <a:pt x="120" y="220"/>
                    <a:pt x="121" y="224"/>
                    <a:pt x="119" y="228"/>
                  </a:cubicBezTo>
                  <a:cubicBezTo>
                    <a:pt x="118" y="230"/>
                    <a:pt x="116" y="231"/>
                    <a:pt x="113" y="231"/>
                  </a:cubicBezTo>
                  <a:cubicBezTo>
                    <a:pt x="112" y="231"/>
                    <a:pt x="111" y="231"/>
                    <a:pt x="110" y="230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32" y="251"/>
                    <a:pt x="15" y="308"/>
                    <a:pt x="14" y="368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6" y="368"/>
                    <a:pt x="80" y="371"/>
                    <a:pt x="80" y="375"/>
                  </a:cubicBezTo>
                  <a:cubicBezTo>
                    <a:pt x="80" y="379"/>
                    <a:pt x="76" y="382"/>
                    <a:pt x="73" y="382"/>
                  </a:cubicBezTo>
                  <a:cubicBezTo>
                    <a:pt x="14" y="382"/>
                    <a:pt x="14" y="382"/>
                    <a:pt x="14" y="382"/>
                  </a:cubicBezTo>
                  <a:cubicBezTo>
                    <a:pt x="15" y="441"/>
                    <a:pt x="31" y="498"/>
                    <a:pt x="59" y="550"/>
                  </a:cubicBezTo>
                  <a:cubicBezTo>
                    <a:pt x="110" y="520"/>
                    <a:pt x="110" y="520"/>
                    <a:pt x="110" y="520"/>
                  </a:cubicBezTo>
                  <a:cubicBezTo>
                    <a:pt x="113" y="518"/>
                    <a:pt x="117" y="520"/>
                    <a:pt x="119" y="523"/>
                  </a:cubicBezTo>
                  <a:cubicBezTo>
                    <a:pt x="121" y="526"/>
                    <a:pt x="120" y="530"/>
                    <a:pt x="117" y="532"/>
                  </a:cubicBezTo>
                  <a:cubicBezTo>
                    <a:pt x="66" y="562"/>
                    <a:pt x="66" y="562"/>
                    <a:pt x="66" y="562"/>
                  </a:cubicBezTo>
                  <a:cubicBezTo>
                    <a:pt x="71" y="569"/>
                    <a:pt x="76" y="577"/>
                    <a:pt x="81" y="584"/>
                  </a:cubicBezTo>
                  <a:cubicBezTo>
                    <a:pt x="83" y="587"/>
                    <a:pt x="82" y="592"/>
                    <a:pt x="79" y="594"/>
                  </a:cubicBezTo>
                  <a:cubicBezTo>
                    <a:pt x="76" y="596"/>
                    <a:pt x="72" y="595"/>
                    <a:pt x="69" y="592"/>
                  </a:cubicBezTo>
                  <a:cubicBezTo>
                    <a:pt x="63" y="583"/>
                    <a:pt x="56" y="573"/>
                    <a:pt x="51" y="563"/>
                  </a:cubicBezTo>
                  <a:cubicBezTo>
                    <a:pt x="51" y="563"/>
                    <a:pt x="50" y="563"/>
                    <a:pt x="50" y="563"/>
                  </a:cubicBezTo>
                  <a:cubicBezTo>
                    <a:pt x="50" y="562"/>
                    <a:pt x="50" y="562"/>
                    <a:pt x="50" y="562"/>
                  </a:cubicBezTo>
                  <a:cubicBezTo>
                    <a:pt x="17" y="505"/>
                    <a:pt x="0" y="441"/>
                    <a:pt x="0" y="375"/>
                  </a:cubicBezTo>
                  <a:cubicBezTo>
                    <a:pt x="0" y="307"/>
                    <a:pt x="18" y="244"/>
                    <a:pt x="50" y="189"/>
                  </a:cubicBezTo>
                  <a:cubicBezTo>
                    <a:pt x="50" y="189"/>
                    <a:pt x="50" y="188"/>
                    <a:pt x="50" y="188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84" y="131"/>
                    <a:pt x="130" y="84"/>
                    <a:pt x="186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8" y="50"/>
                    <a:pt x="188" y="50"/>
                    <a:pt x="189" y="50"/>
                  </a:cubicBezTo>
                  <a:cubicBezTo>
                    <a:pt x="244" y="18"/>
                    <a:pt x="307" y="0"/>
                    <a:pt x="375" y="0"/>
                  </a:cubicBezTo>
                  <a:cubicBezTo>
                    <a:pt x="443" y="0"/>
                    <a:pt x="506" y="18"/>
                    <a:pt x="561" y="50"/>
                  </a:cubicBezTo>
                  <a:cubicBezTo>
                    <a:pt x="562" y="50"/>
                    <a:pt x="562" y="50"/>
                    <a:pt x="562" y="51"/>
                  </a:cubicBezTo>
                  <a:cubicBezTo>
                    <a:pt x="563" y="51"/>
                    <a:pt x="563" y="51"/>
                    <a:pt x="564" y="51"/>
                  </a:cubicBezTo>
                  <a:cubicBezTo>
                    <a:pt x="619" y="84"/>
                    <a:pt x="666" y="131"/>
                    <a:pt x="699" y="187"/>
                  </a:cubicBezTo>
                  <a:cubicBezTo>
                    <a:pt x="699" y="187"/>
                    <a:pt x="699" y="187"/>
                    <a:pt x="700" y="188"/>
                  </a:cubicBezTo>
                  <a:cubicBezTo>
                    <a:pt x="700" y="188"/>
                    <a:pt x="700" y="189"/>
                    <a:pt x="700" y="189"/>
                  </a:cubicBezTo>
                  <a:cubicBezTo>
                    <a:pt x="732" y="244"/>
                    <a:pt x="750" y="307"/>
                    <a:pt x="750" y="375"/>
                  </a:cubicBezTo>
                  <a:cubicBezTo>
                    <a:pt x="750" y="441"/>
                    <a:pt x="733" y="505"/>
                    <a:pt x="700" y="562"/>
                  </a:cubicBezTo>
                  <a:cubicBezTo>
                    <a:pt x="700" y="562"/>
                    <a:pt x="700" y="562"/>
                    <a:pt x="700" y="563"/>
                  </a:cubicBezTo>
                  <a:close/>
                  <a:moveTo>
                    <a:pt x="533" y="560"/>
                  </a:moveTo>
                  <a:cubicBezTo>
                    <a:pt x="533" y="636"/>
                    <a:pt x="533" y="636"/>
                    <a:pt x="533" y="636"/>
                  </a:cubicBezTo>
                  <a:cubicBezTo>
                    <a:pt x="533" y="640"/>
                    <a:pt x="530" y="643"/>
                    <a:pt x="526" y="643"/>
                  </a:cubicBezTo>
                  <a:cubicBezTo>
                    <a:pt x="224" y="643"/>
                    <a:pt x="224" y="643"/>
                    <a:pt x="224" y="643"/>
                  </a:cubicBezTo>
                  <a:cubicBezTo>
                    <a:pt x="220" y="643"/>
                    <a:pt x="217" y="640"/>
                    <a:pt x="217" y="636"/>
                  </a:cubicBezTo>
                  <a:cubicBezTo>
                    <a:pt x="217" y="560"/>
                    <a:pt x="217" y="560"/>
                    <a:pt x="217" y="560"/>
                  </a:cubicBezTo>
                  <a:cubicBezTo>
                    <a:pt x="217" y="556"/>
                    <a:pt x="220" y="553"/>
                    <a:pt x="224" y="553"/>
                  </a:cubicBezTo>
                  <a:cubicBezTo>
                    <a:pt x="526" y="553"/>
                    <a:pt x="526" y="553"/>
                    <a:pt x="526" y="553"/>
                  </a:cubicBezTo>
                  <a:cubicBezTo>
                    <a:pt x="530" y="553"/>
                    <a:pt x="533" y="556"/>
                    <a:pt x="533" y="560"/>
                  </a:cubicBezTo>
                  <a:close/>
                  <a:moveTo>
                    <a:pt x="519" y="567"/>
                  </a:moveTo>
                  <a:cubicBezTo>
                    <a:pt x="231" y="567"/>
                    <a:pt x="231" y="567"/>
                    <a:pt x="231" y="567"/>
                  </a:cubicBezTo>
                  <a:cubicBezTo>
                    <a:pt x="231" y="629"/>
                    <a:pt x="231" y="629"/>
                    <a:pt x="231" y="629"/>
                  </a:cubicBezTo>
                  <a:cubicBezTo>
                    <a:pt x="519" y="629"/>
                    <a:pt x="519" y="629"/>
                    <a:pt x="519" y="629"/>
                  </a:cubicBezTo>
                  <a:lnTo>
                    <a:pt x="519" y="567"/>
                  </a:lnTo>
                  <a:close/>
                  <a:moveTo>
                    <a:pt x="579" y="257"/>
                  </a:moveTo>
                  <a:cubicBezTo>
                    <a:pt x="581" y="261"/>
                    <a:pt x="580" y="265"/>
                    <a:pt x="577" y="267"/>
                  </a:cubicBezTo>
                  <a:cubicBezTo>
                    <a:pt x="442" y="344"/>
                    <a:pt x="442" y="344"/>
                    <a:pt x="442" y="344"/>
                  </a:cubicBezTo>
                  <a:cubicBezTo>
                    <a:pt x="447" y="354"/>
                    <a:pt x="449" y="364"/>
                    <a:pt x="449" y="375"/>
                  </a:cubicBezTo>
                  <a:cubicBezTo>
                    <a:pt x="449" y="416"/>
                    <a:pt x="416" y="449"/>
                    <a:pt x="375" y="449"/>
                  </a:cubicBezTo>
                  <a:cubicBezTo>
                    <a:pt x="334" y="449"/>
                    <a:pt x="301" y="416"/>
                    <a:pt x="301" y="375"/>
                  </a:cubicBezTo>
                  <a:cubicBezTo>
                    <a:pt x="301" y="334"/>
                    <a:pt x="334" y="301"/>
                    <a:pt x="375" y="301"/>
                  </a:cubicBezTo>
                  <a:cubicBezTo>
                    <a:pt x="400" y="301"/>
                    <a:pt x="422" y="313"/>
                    <a:pt x="435" y="332"/>
                  </a:cubicBezTo>
                  <a:cubicBezTo>
                    <a:pt x="570" y="255"/>
                    <a:pt x="570" y="255"/>
                    <a:pt x="570" y="255"/>
                  </a:cubicBezTo>
                  <a:cubicBezTo>
                    <a:pt x="573" y="253"/>
                    <a:pt x="577" y="254"/>
                    <a:pt x="579" y="257"/>
                  </a:cubicBezTo>
                  <a:close/>
                  <a:moveTo>
                    <a:pt x="435" y="375"/>
                  </a:moveTo>
                  <a:cubicBezTo>
                    <a:pt x="435" y="342"/>
                    <a:pt x="408" y="315"/>
                    <a:pt x="375" y="315"/>
                  </a:cubicBezTo>
                  <a:cubicBezTo>
                    <a:pt x="342" y="315"/>
                    <a:pt x="315" y="342"/>
                    <a:pt x="315" y="375"/>
                  </a:cubicBezTo>
                  <a:cubicBezTo>
                    <a:pt x="315" y="408"/>
                    <a:pt x="342" y="435"/>
                    <a:pt x="375" y="435"/>
                  </a:cubicBezTo>
                  <a:cubicBezTo>
                    <a:pt x="408" y="435"/>
                    <a:pt x="435" y="408"/>
                    <a:pt x="435" y="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8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369332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263149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Java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fit </a:t>
            </a:r>
            <a:r>
              <a:rPr lang="de-DE" dirty="0" err="1"/>
              <a:t>for</a:t>
            </a:r>
            <a:r>
              <a:rPr lang="de-DE" dirty="0"/>
              <a:t> Jena </a:t>
            </a:r>
            <a:r>
              <a:rPr lang="de-DE" dirty="0" err="1"/>
              <a:t>and</a:t>
            </a:r>
            <a:r>
              <a:rPr lang="de-DE" dirty="0"/>
              <a:t> SPARQL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too</a:t>
            </a:r>
            <a:r>
              <a:rPr lang="de-DE" dirty="0"/>
              <a:t> </a:t>
            </a:r>
            <a:r>
              <a:rPr lang="de-DE" dirty="0" err="1"/>
              <a:t>costly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real-time </a:t>
            </a:r>
            <a:r>
              <a:rPr lang="de-DE" dirty="0" err="1"/>
              <a:t>results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SPARQL </a:t>
            </a:r>
            <a:r>
              <a:rPr lang="de-DE" dirty="0" err="1"/>
              <a:t>endpoint</a:t>
            </a:r>
            <a:r>
              <a:rPr lang="de-DE" dirty="0"/>
              <a:t> not </a:t>
            </a:r>
            <a:r>
              <a:rPr lang="de-DE" dirty="0" err="1"/>
              <a:t>built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ad-hoc </a:t>
            </a:r>
            <a:r>
              <a:rPr lang="de-DE" dirty="0" err="1"/>
              <a:t>queries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frameworks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Enable</a:t>
            </a:r>
            <a:r>
              <a:rPr lang="de-DE" dirty="0"/>
              <a:t> a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auto-encoders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6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CA11A90-3119-4971-BDA9-536A3C3D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1900" y="3319760"/>
            <a:ext cx="6434842" cy="923330"/>
          </a:xfrm>
        </p:spPr>
        <p:txBody>
          <a:bodyPr/>
          <a:lstStyle/>
          <a:p>
            <a:r>
              <a:rPr lang="de-DE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429D004-7AAB-4619-9C04-4140B44387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42300" y="1190625"/>
            <a:ext cx="1366310" cy="2769989"/>
          </a:xfrm>
        </p:spPr>
        <p:txBody>
          <a:bodyPr/>
          <a:lstStyle/>
          <a:p>
            <a:r>
              <a:rPr lang="de-DE" sz="18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84F43DB9-684D-445A-8630-5AC7FF9E6901}"/>
              </a:ext>
            </a:extLst>
          </p:cNvPr>
          <p:cNvSpPr txBox="1">
            <a:spLocks/>
          </p:cNvSpPr>
          <p:nvPr/>
        </p:nvSpPr>
        <p:spPr>
          <a:xfrm>
            <a:off x="877887" y="6112823"/>
            <a:ext cx="3827441" cy="8494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z="1100" kern="0" spc="-5" dirty="0">
                <a:solidFill>
                  <a:schemeClr val="tx1"/>
                </a:solidFill>
                <a:latin typeface="+mj-lt"/>
                <a:cs typeface="Times New Roman"/>
              </a:rPr>
              <a:t>Patrick Heinze, Anh Le, Leon </a:t>
            </a:r>
            <a:r>
              <a:rPr lang="en-US" sz="1100" kern="0" spc="-5" dirty="0" err="1">
                <a:solidFill>
                  <a:schemeClr val="tx1"/>
                </a:solidFill>
                <a:latin typeface="+mj-lt"/>
                <a:cs typeface="Times New Roman"/>
              </a:rPr>
              <a:t>Schüller</a:t>
            </a:r>
            <a:endParaRPr lang="de-DE" sz="1100" spc="-5" dirty="0">
              <a:solidFill>
                <a:schemeClr val="tx1"/>
              </a:solidFill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de-DE" sz="1100" spc="-5" dirty="0">
              <a:solidFill>
                <a:schemeClr val="tx1"/>
              </a:solidFill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de-DE" sz="1100" spc="-5" dirty="0">
                <a:solidFill>
                  <a:schemeClr val="tx1"/>
                </a:solidFill>
                <a:cs typeface="Times New Roman"/>
              </a:rPr>
              <a:t>4th </a:t>
            </a:r>
            <a:r>
              <a:rPr lang="de-DE" sz="1100" spc="-5" dirty="0" err="1">
                <a:solidFill>
                  <a:schemeClr val="tx1"/>
                </a:solidFill>
                <a:cs typeface="Times New Roman"/>
              </a:rPr>
              <a:t>December</a:t>
            </a:r>
            <a:r>
              <a:rPr lang="de-DE" sz="1100" spc="-5" dirty="0">
                <a:solidFill>
                  <a:schemeClr val="tx1"/>
                </a:solidFill>
                <a:cs typeface="Times New Roman"/>
              </a:rPr>
              <a:t> 2018</a:t>
            </a:r>
            <a:endParaRPr lang="en-US" sz="1100" kern="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>
              <a:spcBef>
                <a:spcPts val="31"/>
              </a:spcBef>
            </a:pPr>
            <a:endParaRPr lang="en-US" sz="1100" kern="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en-US" sz="1400" b="1" kern="0" spc="-5" dirty="0">
                <a:solidFill>
                  <a:schemeClr val="tx1"/>
                </a:solidFill>
                <a:latin typeface="+mj-lt"/>
                <a:cs typeface="Times New Roman"/>
              </a:rPr>
              <a:t>University of Mannheim</a:t>
            </a:r>
            <a:endParaRPr lang="en-US" sz="1400" b="1" kern="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122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id="{226E3C02-0C82-4A6B-B109-266C801AFC4A}"/>
              </a:ext>
            </a:extLst>
          </p:cNvPr>
          <p:cNvSpPr/>
          <p:nvPr/>
        </p:nvSpPr>
        <p:spPr>
          <a:xfrm>
            <a:off x="1079500" y="1696001"/>
            <a:ext cx="8070273" cy="3685624"/>
          </a:xfrm>
          <a:custGeom>
            <a:avLst/>
            <a:gdLst/>
            <a:ahLst/>
            <a:cxnLst/>
            <a:rect l="l" t="t" r="r" b="b"/>
            <a:pathLst>
              <a:path w="8877300" h="4459605">
                <a:moveTo>
                  <a:pt x="0" y="0"/>
                </a:moveTo>
                <a:lnTo>
                  <a:pt x="0" y="4459224"/>
                </a:lnTo>
                <a:lnTo>
                  <a:pt x="8877300" y="4459224"/>
                </a:lnTo>
                <a:lnTo>
                  <a:pt x="88773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D52573A2-6BED-40C7-8B50-A200FFA71B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EB8E7CA-0DD9-4DE7-925F-59D2D52E1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41ECAAA-CF95-4383-821F-5FE2923D2AAE}"/>
              </a:ext>
            </a:extLst>
          </p:cNvPr>
          <p:cNvSpPr txBox="1"/>
          <p:nvPr/>
        </p:nvSpPr>
        <p:spPr>
          <a:xfrm>
            <a:off x="1384300" y="1911059"/>
            <a:ext cx="7467600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Goals and vision for the recommender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Semantic movie datasets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/>
              <a:t>Similarity</a:t>
            </a:r>
            <a:r>
              <a:rPr lang="de-DE" sz="2400" dirty="0"/>
              <a:t> </a:t>
            </a:r>
            <a:r>
              <a:rPr lang="de-DE" sz="2400" dirty="0" err="1"/>
              <a:t>measures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recommendation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Example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/>
              <a:t>Outlook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86463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325318"/>
            <a:ext cx="9594575" cy="494702"/>
          </a:xfrm>
        </p:spPr>
        <p:txBody>
          <a:bodyPr/>
          <a:lstStyle/>
          <a:p>
            <a:r>
              <a:rPr lang="en-US" dirty="0"/>
              <a:t>Goals and vision for the recommender</a:t>
            </a:r>
          </a:p>
          <a:p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3877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web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,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subject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Combine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i="1" dirty="0"/>
              <a:t>Vision </a:t>
            </a:r>
            <a:r>
              <a:rPr lang="de-DE" i="1" dirty="0" err="1"/>
              <a:t>statement</a:t>
            </a:r>
            <a:endParaRPr lang="de-DE" i="1" dirty="0"/>
          </a:p>
          <a:p>
            <a:endParaRPr lang="de-DE" i="1" dirty="0"/>
          </a:p>
          <a:p>
            <a:r>
              <a:rPr lang="de-DE" dirty="0" err="1"/>
              <a:t>Exciting</a:t>
            </a:r>
            <a:r>
              <a:rPr lang="de-DE" dirty="0"/>
              <a:t> </a:t>
            </a:r>
            <a:r>
              <a:rPr lang="en-US" dirty="0"/>
              <a:t>recommendations that are sometimes main stream and sometimes surprising alternative movies.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3</a:t>
            </a:fld>
            <a:endParaRPr lang="en-US" dirty="0"/>
          </a:p>
        </p:txBody>
      </p:sp>
      <p:sp>
        <p:nvSpPr>
          <p:cNvPr id="6" name="AutoShape 2" descr="Bildergebnis für movie role"/>
          <p:cNvSpPr>
            <a:spLocks noChangeAspect="1" noChangeArrowheads="1"/>
          </p:cNvSpPr>
          <p:nvPr/>
        </p:nvSpPr>
        <p:spPr bwMode="auto">
          <a:xfrm>
            <a:off x="155575" y="-205740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0" y="2077399"/>
            <a:ext cx="4038600" cy="22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2) Movie Data – </a:t>
            </a:r>
            <a:r>
              <a:rPr lang="de-DE" dirty="0" err="1"/>
              <a:t>DBPedia</a:t>
            </a:r>
            <a:r>
              <a:rPr lang="de-DE" dirty="0"/>
              <a:t> 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4</a:t>
            </a:fld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0" y="1398293"/>
            <a:ext cx="5976339" cy="448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0" y="962025"/>
            <a:ext cx="6324600" cy="41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Image result for gladiator movie"/>
          <p:cNvSpPr>
            <a:spLocks noChangeAspect="1" noChangeArrowheads="1"/>
          </p:cNvSpPr>
          <p:nvPr/>
        </p:nvSpPr>
        <p:spPr bwMode="auto">
          <a:xfrm>
            <a:off x="155575" y="-2620963"/>
            <a:ext cx="3695700" cy="546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29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2) Movie Data – </a:t>
            </a:r>
            <a:r>
              <a:rPr lang="de-DE" dirty="0" err="1"/>
              <a:t>DBPedia</a:t>
            </a:r>
            <a:r>
              <a:rPr lang="de-DE" dirty="0"/>
              <a:t> II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5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1300" y="962025"/>
            <a:ext cx="68580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40" b="22578"/>
          <a:stretch/>
        </p:blipFill>
        <p:spPr bwMode="auto">
          <a:xfrm>
            <a:off x="241300" y="2257425"/>
            <a:ext cx="5634383" cy="360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0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82"/>
          <a:stretch/>
        </p:blipFill>
        <p:spPr bwMode="auto">
          <a:xfrm>
            <a:off x="167861" y="1362075"/>
            <a:ext cx="510926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2) Movie Data – </a:t>
            </a:r>
            <a:r>
              <a:rPr lang="de-DE" dirty="0" err="1"/>
              <a:t>DBPedia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WikiData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6</a:t>
            </a:fld>
            <a:endParaRPr lang="de-DE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26" y="4863332"/>
            <a:ext cx="2743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962025"/>
            <a:ext cx="6324600" cy="41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feld 9"/>
          <p:cNvSpPr txBox="1"/>
          <p:nvPr/>
        </p:nvSpPr>
        <p:spPr>
          <a:xfrm flipH="1">
            <a:off x="2236170" y="3867780"/>
            <a:ext cx="3040956" cy="30777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/>
          <a:p>
            <a:pPr marL="12700" marR="5080">
              <a:lnSpc>
                <a:spcPts val="2400"/>
              </a:lnSpc>
            </a:pPr>
            <a:endParaRPr lang="de-DE" sz="2400" b="1" spc="-5" dirty="0">
              <a:noFill/>
              <a:latin typeface="Arial"/>
              <a:cs typeface="Arial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257762" y="5152975"/>
            <a:ext cx="978408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2) Movie Data – </a:t>
            </a:r>
            <a:r>
              <a:rPr lang="de-DE" dirty="0" err="1"/>
              <a:t>WikiData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7</a:t>
            </a:fld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962025"/>
            <a:ext cx="2743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b="50000"/>
          <a:stretch/>
        </p:blipFill>
        <p:spPr bwMode="auto">
          <a:xfrm>
            <a:off x="3667538" y="2651586"/>
            <a:ext cx="6632161" cy="2044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05"/>
          <a:stretch/>
        </p:blipFill>
        <p:spPr bwMode="auto">
          <a:xfrm>
            <a:off x="3594100" y="950015"/>
            <a:ext cx="6705600" cy="1688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002081"/>
            <a:ext cx="2590800" cy="383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78" y="4829175"/>
            <a:ext cx="6596822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89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/>
        </p:nvSpPr>
        <p:spPr>
          <a:xfrm rot="16200000">
            <a:off x="3021540" y="3224674"/>
            <a:ext cx="541209" cy="2137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2) Movie Data – </a:t>
            </a:r>
            <a:r>
              <a:rPr lang="de-DE" dirty="0" err="1"/>
              <a:t>Sparql</a:t>
            </a:r>
            <a:r>
              <a:rPr lang="de-DE" dirty="0"/>
              <a:t> Query Plan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8</a:t>
            </a:fld>
            <a:endParaRPr lang="de-DE" dirty="0"/>
          </a:p>
        </p:txBody>
      </p:sp>
      <p:cxnSp>
        <p:nvCxnSpPr>
          <p:cNvPr id="4" name="Straight Arrow Connector 11"/>
          <p:cNvCxnSpPr/>
          <p:nvPr/>
        </p:nvCxnSpPr>
        <p:spPr>
          <a:xfrm>
            <a:off x="2067329" y="3289755"/>
            <a:ext cx="11179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1"/>
          <p:cNvGrpSpPr/>
          <p:nvPr/>
        </p:nvGrpSpPr>
        <p:grpSpPr>
          <a:xfrm>
            <a:off x="317500" y="2575242"/>
            <a:ext cx="1749829" cy="1421784"/>
            <a:chOff x="309576" y="2559742"/>
            <a:chExt cx="1645920" cy="1289275"/>
          </a:xfrm>
        </p:grpSpPr>
        <p:sp>
          <p:nvSpPr>
            <p:cNvPr id="9" name="Round Same Side Corner Rectangle 9"/>
            <p:cNvSpPr/>
            <p:nvPr/>
          </p:nvSpPr>
          <p:spPr>
            <a:xfrm>
              <a:off x="309576" y="2753640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335911" y="2895600"/>
              <a:ext cx="1593251" cy="8910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Query Movie URI </a:t>
              </a:r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DBPedia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Round Same Side Corner Rectangle 4"/>
            <p:cNvSpPr/>
            <p:nvPr/>
          </p:nvSpPr>
          <p:spPr>
            <a:xfrm>
              <a:off x="309576" y="2559742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</a:t>
              </a:r>
            </a:p>
          </p:txBody>
        </p:sp>
      </p:grpSp>
      <p:grpSp>
        <p:nvGrpSpPr>
          <p:cNvPr id="12" name="Group 2"/>
          <p:cNvGrpSpPr/>
          <p:nvPr/>
        </p:nvGrpSpPr>
        <p:grpSpPr>
          <a:xfrm>
            <a:off x="2417229" y="1647825"/>
            <a:ext cx="1749829" cy="1421784"/>
            <a:chOff x="2286000" y="2590800"/>
            <a:chExt cx="1645920" cy="1289275"/>
          </a:xfrm>
        </p:grpSpPr>
        <p:sp>
          <p:nvSpPr>
            <p:cNvPr id="13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DBPedia</a:t>
              </a:r>
              <a:endParaRPr lang="en-US" dirty="0"/>
            </a:p>
          </p:txBody>
        </p:sp>
        <p:sp>
          <p:nvSpPr>
            <p:cNvPr id="15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IIa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6" name="Group 5"/>
          <p:cNvGrpSpPr/>
          <p:nvPr/>
        </p:nvGrpSpPr>
        <p:grpSpPr>
          <a:xfrm>
            <a:off x="5471292" y="2581360"/>
            <a:ext cx="1749829" cy="1421785"/>
            <a:chOff x="4495800" y="2590799"/>
            <a:chExt cx="1645920" cy="1289276"/>
          </a:xfrm>
        </p:grpSpPr>
        <p:sp>
          <p:nvSpPr>
            <p:cNvPr id="17" name="Round Same Side Corner Rectangle 27"/>
            <p:cNvSpPr/>
            <p:nvPr/>
          </p:nvSpPr>
          <p:spPr>
            <a:xfrm>
              <a:off x="44958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28"/>
            <p:cNvSpPr txBox="1"/>
            <p:nvPr/>
          </p:nvSpPr>
          <p:spPr>
            <a:xfrm>
              <a:off x="4495800" y="3061453"/>
              <a:ext cx="1593251" cy="474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Parsing and Cleaning</a:t>
              </a:r>
            </a:p>
          </p:txBody>
        </p:sp>
        <p:sp>
          <p:nvSpPr>
            <p:cNvPr id="19" name="Round Same Side Corner Rectangle 31"/>
            <p:cNvSpPr/>
            <p:nvPr/>
          </p:nvSpPr>
          <p:spPr>
            <a:xfrm>
              <a:off x="4495800" y="2590799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III</a:t>
              </a:r>
            </a:p>
          </p:txBody>
        </p:sp>
      </p:grpSp>
      <p:sp>
        <p:nvSpPr>
          <p:cNvPr id="44" name="Pfeil nach rechts 43"/>
          <p:cNvSpPr/>
          <p:nvPr/>
        </p:nvSpPr>
        <p:spPr>
          <a:xfrm>
            <a:off x="355695" y="4045796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5" name="Pfeil nach rechts 44"/>
          <p:cNvSpPr/>
          <p:nvPr/>
        </p:nvSpPr>
        <p:spPr>
          <a:xfrm>
            <a:off x="355695" y="4188869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6" name="Pfeil nach rechts 45"/>
          <p:cNvSpPr/>
          <p:nvPr/>
        </p:nvSpPr>
        <p:spPr>
          <a:xfrm>
            <a:off x="355695" y="4331943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7" name="Pfeil nach rechts 46"/>
          <p:cNvSpPr/>
          <p:nvPr/>
        </p:nvSpPr>
        <p:spPr>
          <a:xfrm>
            <a:off x="355695" y="4475017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8" name="Pfeil nach rechts 47"/>
          <p:cNvSpPr/>
          <p:nvPr/>
        </p:nvSpPr>
        <p:spPr>
          <a:xfrm>
            <a:off x="355695" y="4618090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518292" y="4691617"/>
            <a:ext cx="124168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000" b="1" spc="-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concurrent</a:t>
            </a:r>
            <a:r>
              <a:rPr lang="de-DE" sz="1000" b="1" spc="-5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000" b="1" spc="-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requests</a:t>
            </a:r>
            <a:endParaRPr lang="de-DE" sz="1000" b="1" spc="-5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18292" y="4886137"/>
            <a:ext cx="1111202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offset</a:t>
            </a:r>
            <a:r>
              <a:rPr lang="de-DE" dirty="0"/>
              <a:t> 10.000</a:t>
            </a:r>
          </a:p>
        </p:txBody>
      </p:sp>
      <p:grpSp>
        <p:nvGrpSpPr>
          <p:cNvPr id="52" name="Group 2"/>
          <p:cNvGrpSpPr/>
          <p:nvPr/>
        </p:nvGrpSpPr>
        <p:grpSpPr>
          <a:xfrm>
            <a:off x="2417228" y="3571961"/>
            <a:ext cx="1749829" cy="1421784"/>
            <a:chOff x="2286000" y="2590800"/>
            <a:chExt cx="1645920" cy="1289275"/>
          </a:xfrm>
        </p:grpSpPr>
        <p:sp>
          <p:nvSpPr>
            <p:cNvPr id="53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WikiData</a:t>
              </a:r>
              <a:endParaRPr lang="en-US" dirty="0"/>
            </a:p>
          </p:txBody>
        </p:sp>
        <p:sp>
          <p:nvSpPr>
            <p:cNvPr id="55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IIb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64" name="Pfeil nach rechts 63"/>
          <p:cNvSpPr/>
          <p:nvPr/>
        </p:nvSpPr>
        <p:spPr>
          <a:xfrm rot="5400000">
            <a:off x="4257300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9" name="Pfeil nach rechts 68"/>
          <p:cNvSpPr/>
          <p:nvPr/>
        </p:nvSpPr>
        <p:spPr>
          <a:xfrm rot="5400000">
            <a:off x="4423370" y="1831635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70" name="Pfeil nach rechts 69"/>
          <p:cNvSpPr/>
          <p:nvPr/>
        </p:nvSpPr>
        <p:spPr>
          <a:xfrm rot="5400000">
            <a:off x="4589438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1" name="Pfeil nach rechts 70"/>
          <p:cNvSpPr/>
          <p:nvPr/>
        </p:nvSpPr>
        <p:spPr>
          <a:xfrm rot="5400000">
            <a:off x="4755507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2" name="Pfeil nach rechts 71"/>
          <p:cNvSpPr/>
          <p:nvPr/>
        </p:nvSpPr>
        <p:spPr>
          <a:xfrm rot="5400000">
            <a:off x="4921576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3" name="Rechteck 72"/>
          <p:cNvSpPr/>
          <p:nvPr/>
        </p:nvSpPr>
        <p:spPr>
          <a:xfrm>
            <a:off x="4328292" y="2098145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4" name="Pfeil nach rechts 73"/>
          <p:cNvSpPr/>
          <p:nvPr/>
        </p:nvSpPr>
        <p:spPr>
          <a:xfrm rot="5400000">
            <a:off x="4257300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5" name="Pfeil nach rechts 74"/>
          <p:cNvSpPr/>
          <p:nvPr/>
        </p:nvSpPr>
        <p:spPr>
          <a:xfrm rot="5400000">
            <a:off x="4423370" y="2620435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76" name="Pfeil nach rechts 75"/>
          <p:cNvSpPr/>
          <p:nvPr/>
        </p:nvSpPr>
        <p:spPr>
          <a:xfrm rot="5400000">
            <a:off x="4589438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7" name="Pfeil nach rechts 76"/>
          <p:cNvSpPr/>
          <p:nvPr/>
        </p:nvSpPr>
        <p:spPr>
          <a:xfrm rot="5400000">
            <a:off x="4755507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8" name="Pfeil nach rechts 77"/>
          <p:cNvSpPr/>
          <p:nvPr/>
        </p:nvSpPr>
        <p:spPr>
          <a:xfrm rot="5400000">
            <a:off x="4921576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4328292" y="2886945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0" name="Pfeil nach rechts 79"/>
          <p:cNvSpPr/>
          <p:nvPr/>
        </p:nvSpPr>
        <p:spPr>
          <a:xfrm rot="5400000">
            <a:off x="4260054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1" name="Pfeil nach rechts 80"/>
          <p:cNvSpPr/>
          <p:nvPr/>
        </p:nvSpPr>
        <p:spPr>
          <a:xfrm rot="5400000">
            <a:off x="4426124" y="3570941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82" name="Pfeil nach rechts 81"/>
          <p:cNvSpPr/>
          <p:nvPr/>
        </p:nvSpPr>
        <p:spPr>
          <a:xfrm rot="5400000">
            <a:off x="4592192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3" name="Pfeil nach rechts 82"/>
          <p:cNvSpPr/>
          <p:nvPr/>
        </p:nvSpPr>
        <p:spPr>
          <a:xfrm rot="5400000">
            <a:off x="4758261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4" name="Pfeil nach rechts 83"/>
          <p:cNvSpPr/>
          <p:nvPr/>
        </p:nvSpPr>
        <p:spPr>
          <a:xfrm rot="5400000">
            <a:off x="4924330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4331046" y="3837451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6" name="Pfeil nach rechts 85"/>
          <p:cNvSpPr/>
          <p:nvPr/>
        </p:nvSpPr>
        <p:spPr>
          <a:xfrm rot="5400000">
            <a:off x="4260054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7" name="Pfeil nach rechts 86"/>
          <p:cNvSpPr/>
          <p:nvPr/>
        </p:nvSpPr>
        <p:spPr>
          <a:xfrm rot="5400000">
            <a:off x="4426124" y="4359741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88" name="Pfeil nach rechts 87"/>
          <p:cNvSpPr/>
          <p:nvPr/>
        </p:nvSpPr>
        <p:spPr>
          <a:xfrm rot="5400000">
            <a:off x="4592192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9" name="Pfeil nach rechts 88"/>
          <p:cNvSpPr/>
          <p:nvPr/>
        </p:nvSpPr>
        <p:spPr>
          <a:xfrm rot="5400000">
            <a:off x="4758261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0" name="Pfeil nach rechts 89"/>
          <p:cNvSpPr/>
          <p:nvPr/>
        </p:nvSpPr>
        <p:spPr>
          <a:xfrm rot="5400000">
            <a:off x="4924330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4331046" y="4626251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4556892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4714400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4871907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5" name="TextBox 20"/>
          <p:cNvSpPr txBox="1"/>
          <p:nvPr/>
        </p:nvSpPr>
        <p:spPr>
          <a:xfrm>
            <a:off x="4405673" y="2051054"/>
            <a:ext cx="653050" cy="324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Latch</a:t>
            </a:r>
          </a:p>
        </p:txBody>
      </p:sp>
      <p:cxnSp>
        <p:nvCxnSpPr>
          <p:cNvPr id="96" name="Straight Arrow Connector 11"/>
          <p:cNvCxnSpPr/>
          <p:nvPr/>
        </p:nvCxnSpPr>
        <p:spPr>
          <a:xfrm>
            <a:off x="3392431" y="3279819"/>
            <a:ext cx="2078861" cy="9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Flussdiagramm: Magnetplattenspeicher 98"/>
          <p:cNvSpPr/>
          <p:nvPr/>
        </p:nvSpPr>
        <p:spPr>
          <a:xfrm>
            <a:off x="9271095" y="1087285"/>
            <a:ext cx="914400" cy="1320157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0" name="Straight Arrow Connector 11"/>
          <p:cNvCxnSpPr/>
          <p:nvPr/>
        </p:nvCxnSpPr>
        <p:spPr>
          <a:xfrm>
            <a:off x="7221121" y="3293228"/>
            <a:ext cx="279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5"/>
          <p:cNvGrpSpPr/>
          <p:nvPr/>
        </p:nvGrpSpPr>
        <p:grpSpPr>
          <a:xfrm>
            <a:off x="7480300" y="2588240"/>
            <a:ext cx="1749829" cy="1421785"/>
            <a:chOff x="4495800" y="2590799"/>
            <a:chExt cx="1645920" cy="1289276"/>
          </a:xfrm>
        </p:grpSpPr>
        <p:sp>
          <p:nvSpPr>
            <p:cNvPr id="103" name="Round Same Side Corner Rectangle 27"/>
            <p:cNvSpPr/>
            <p:nvPr/>
          </p:nvSpPr>
          <p:spPr>
            <a:xfrm>
              <a:off x="44958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4" name="TextBox 28"/>
            <p:cNvSpPr txBox="1"/>
            <p:nvPr/>
          </p:nvSpPr>
          <p:spPr>
            <a:xfrm>
              <a:off x="4495800" y="3061452"/>
              <a:ext cx="1593251" cy="474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Filter Popular Movies</a:t>
              </a:r>
            </a:p>
          </p:txBody>
        </p:sp>
        <p:sp>
          <p:nvSpPr>
            <p:cNvPr id="105" name="Round Same Side Corner Rectangle 31"/>
            <p:cNvSpPr/>
            <p:nvPr/>
          </p:nvSpPr>
          <p:spPr>
            <a:xfrm>
              <a:off x="4495800" y="2590799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IV</a:t>
              </a:r>
            </a:p>
          </p:txBody>
        </p:sp>
      </p:grpSp>
      <p:sp>
        <p:nvSpPr>
          <p:cNvPr id="107" name="Raute 106"/>
          <p:cNvSpPr/>
          <p:nvPr/>
        </p:nvSpPr>
        <p:spPr>
          <a:xfrm>
            <a:off x="9509619" y="3108170"/>
            <a:ext cx="457200" cy="446712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108" name="Straight Arrow Connector 11"/>
          <p:cNvCxnSpPr/>
          <p:nvPr/>
        </p:nvCxnSpPr>
        <p:spPr>
          <a:xfrm>
            <a:off x="9230129" y="3328276"/>
            <a:ext cx="279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1"/>
          <p:cNvCxnSpPr/>
          <p:nvPr/>
        </p:nvCxnSpPr>
        <p:spPr>
          <a:xfrm flipH="1" flipV="1">
            <a:off x="9724987" y="2413378"/>
            <a:ext cx="6616" cy="731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"/>
          <p:cNvCxnSpPr/>
          <p:nvPr/>
        </p:nvCxnSpPr>
        <p:spPr>
          <a:xfrm flipH="1">
            <a:off x="9718371" y="3537818"/>
            <a:ext cx="6616" cy="798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Flussdiagramm: Magnetplattenspeicher 112"/>
          <p:cNvSpPr/>
          <p:nvPr/>
        </p:nvSpPr>
        <p:spPr>
          <a:xfrm>
            <a:off x="9471399" y="4335924"/>
            <a:ext cx="495420" cy="660078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5" name="Textfeld 114"/>
          <p:cNvSpPr txBox="1"/>
          <p:nvPr/>
        </p:nvSpPr>
        <p:spPr>
          <a:xfrm rot="5400000">
            <a:off x="9721868" y="3760446"/>
            <a:ext cx="292709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True</a:t>
            </a:r>
          </a:p>
        </p:txBody>
      </p:sp>
      <p:sp>
        <p:nvSpPr>
          <p:cNvPr id="116" name="Textfeld 115"/>
          <p:cNvSpPr txBox="1"/>
          <p:nvPr/>
        </p:nvSpPr>
        <p:spPr>
          <a:xfrm rot="5400000">
            <a:off x="9709278" y="2739648"/>
            <a:ext cx="340158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/>
              <a:t>False</a:t>
            </a:r>
            <a:endParaRPr lang="de-DE" dirty="0"/>
          </a:p>
        </p:txBody>
      </p:sp>
      <p:sp>
        <p:nvSpPr>
          <p:cNvPr id="117" name="Rechteck 116"/>
          <p:cNvSpPr/>
          <p:nvPr/>
        </p:nvSpPr>
        <p:spPr>
          <a:xfrm>
            <a:off x="9271095" y="4169051"/>
            <a:ext cx="914400" cy="91440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80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/>
          <p:cNvSpPr/>
          <p:nvPr/>
        </p:nvSpPr>
        <p:spPr>
          <a:xfrm>
            <a:off x="6261100" y="1038225"/>
            <a:ext cx="4191000" cy="5105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2) </a:t>
            </a:r>
            <a:r>
              <a:rPr lang="de-DE" dirty="0" err="1"/>
              <a:t>IIa</a:t>
            </a:r>
            <a:r>
              <a:rPr lang="de-DE" dirty="0"/>
              <a:t> – </a:t>
            </a:r>
            <a:r>
              <a:rPr lang="de-DE" dirty="0" err="1"/>
              <a:t>Sparql</a:t>
            </a:r>
            <a:r>
              <a:rPr lang="de-DE" dirty="0"/>
              <a:t> Main </a:t>
            </a:r>
            <a:r>
              <a:rPr lang="de-DE" dirty="0" err="1"/>
              <a:t>DBPedia</a:t>
            </a:r>
            <a:r>
              <a:rPr lang="de-DE" dirty="0"/>
              <a:t> Query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9</a:t>
            </a:fld>
            <a:endParaRPr lang="de-DE" dirty="0"/>
          </a:p>
        </p:txBody>
      </p:sp>
      <p:sp>
        <p:nvSpPr>
          <p:cNvPr id="49" name="Textfeld 48"/>
          <p:cNvSpPr txBox="1"/>
          <p:nvPr/>
        </p:nvSpPr>
        <p:spPr>
          <a:xfrm flipH="1">
            <a:off x="6337300" y="1033046"/>
            <a:ext cx="4858846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SELECT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country;separator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?countries)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starring;separator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actors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prodcompany;separator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companies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WHERE {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rdf:type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schema:Movie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dbo:distributor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FILTER(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regex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,'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resource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'))}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owl:sameAs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?link. FILTER(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regex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(?link,'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wikidata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'))}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dbo:writer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dbp:country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country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dbo:musicComposer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dbp:productionCompanies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prodcompany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dbo:starring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starring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dbp:language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dct:subject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dbo:producer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dbo:runtime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foaf:name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 (lang(?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 = 'en')}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 (lang(?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 = 'en')}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}</a:t>
            </a:r>
          </a:p>
          <a:p>
            <a:pPr marL="12700" marR="5080"/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GROUP BY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LIMIT 1;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Rechteck 9"/>
          <p:cNvSpPr/>
          <p:nvPr/>
        </p:nvSpPr>
        <p:spPr>
          <a:xfrm rot="16200000">
            <a:off x="3021540" y="3224674"/>
            <a:ext cx="541209" cy="21370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1" name="Straight Arrow Connector 11"/>
          <p:cNvCxnSpPr/>
          <p:nvPr/>
        </p:nvCxnSpPr>
        <p:spPr>
          <a:xfrm>
            <a:off x="2067329" y="3289755"/>
            <a:ext cx="1117963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"/>
          <p:cNvGrpSpPr/>
          <p:nvPr/>
        </p:nvGrpSpPr>
        <p:grpSpPr>
          <a:xfrm>
            <a:off x="317500" y="2575242"/>
            <a:ext cx="1749829" cy="1421784"/>
            <a:chOff x="309576" y="2559742"/>
            <a:chExt cx="1645920" cy="1289275"/>
          </a:xfrm>
        </p:grpSpPr>
        <p:sp>
          <p:nvSpPr>
            <p:cNvPr id="13" name="Round Same Side Corner Rectangle 9"/>
            <p:cNvSpPr/>
            <p:nvPr/>
          </p:nvSpPr>
          <p:spPr>
            <a:xfrm>
              <a:off x="309576" y="2753640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335911" y="2895600"/>
              <a:ext cx="1593251" cy="8910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Query Movie URI </a:t>
              </a:r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DBPedia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ound Same Side Corner Rectangle 4"/>
            <p:cNvSpPr/>
            <p:nvPr/>
          </p:nvSpPr>
          <p:spPr>
            <a:xfrm>
              <a:off x="309576" y="2559742"/>
              <a:ext cx="1645920" cy="259657"/>
            </a:xfrm>
            <a:prstGeom prst="round2Same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</a:t>
              </a:r>
            </a:p>
          </p:txBody>
        </p:sp>
      </p:grpSp>
      <p:grpSp>
        <p:nvGrpSpPr>
          <p:cNvPr id="16" name="Group 2"/>
          <p:cNvGrpSpPr/>
          <p:nvPr/>
        </p:nvGrpSpPr>
        <p:grpSpPr>
          <a:xfrm>
            <a:off x="2417229" y="1647825"/>
            <a:ext cx="1749829" cy="1421784"/>
            <a:chOff x="2286000" y="2590800"/>
            <a:chExt cx="1645920" cy="1289275"/>
          </a:xfrm>
        </p:grpSpPr>
        <p:sp>
          <p:nvSpPr>
            <p:cNvPr id="17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DBPedia</a:t>
              </a:r>
              <a:endParaRPr lang="en-US" dirty="0"/>
            </a:p>
          </p:txBody>
        </p:sp>
        <p:sp>
          <p:nvSpPr>
            <p:cNvPr id="19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IIa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20" name="Pfeil nach rechts 19"/>
          <p:cNvSpPr/>
          <p:nvPr/>
        </p:nvSpPr>
        <p:spPr>
          <a:xfrm>
            <a:off x="355695" y="4045796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1" name="Pfeil nach rechts 20"/>
          <p:cNvSpPr/>
          <p:nvPr/>
        </p:nvSpPr>
        <p:spPr>
          <a:xfrm>
            <a:off x="355695" y="4188869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2" name="Pfeil nach rechts 21"/>
          <p:cNvSpPr/>
          <p:nvPr/>
        </p:nvSpPr>
        <p:spPr>
          <a:xfrm>
            <a:off x="355695" y="4331943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3" name="Pfeil nach rechts 22"/>
          <p:cNvSpPr/>
          <p:nvPr/>
        </p:nvSpPr>
        <p:spPr>
          <a:xfrm>
            <a:off x="355695" y="4475017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4" name="Pfeil nach rechts 23"/>
          <p:cNvSpPr/>
          <p:nvPr/>
        </p:nvSpPr>
        <p:spPr>
          <a:xfrm>
            <a:off x="355695" y="4618090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18292" y="4691617"/>
            <a:ext cx="124168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0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concurrent</a:t>
            </a:r>
            <a:r>
              <a:rPr lang="de-DE" sz="10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0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requests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18292" y="4886137"/>
            <a:ext cx="107657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limit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offset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10.000</a:t>
            </a:r>
          </a:p>
        </p:txBody>
      </p:sp>
      <p:grpSp>
        <p:nvGrpSpPr>
          <p:cNvPr id="27" name="Group 2"/>
          <p:cNvGrpSpPr/>
          <p:nvPr/>
        </p:nvGrpSpPr>
        <p:grpSpPr>
          <a:xfrm>
            <a:off x="2417228" y="3571961"/>
            <a:ext cx="1749829" cy="1421784"/>
            <a:chOff x="2286000" y="2590800"/>
            <a:chExt cx="1645920" cy="1289275"/>
          </a:xfrm>
        </p:grpSpPr>
        <p:sp>
          <p:nvSpPr>
            <p:cNvPr id="28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WikiData</a:t>
              </a:r>
              <a:endParaRPr lang="en-US" dirty="0"/>
            </a:p>
          </p:txBody>
        </p:sp>
        <p:sp>
          <p:nvSpPr>
            <p:cNvPr id="30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IIb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31" name="Pfeil nach rechts 30"/>
          <p:cNvSpPr/>
          <p:nvPr/>
        </p:nvSpPr>
        <p:spPr>
          <a:xfrm rot="5400000">
            <a:off x="4257300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2" name="Pfeil nach rechts 31"/>
          <p:cNvSpPr/>
          <p:nvPr/>
        </p:nvSpPr>
        <p:spPr>
          <a:xfrm rot="5400000">
            <a:off x="4423370" y="1831635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33" name="Pfeil nach rechts 32"/>
          <p:cNvSpPr/>
          <p:nvPr/>
        </p:nvSpPr>
        <p:spPr>
          <a:xfrm rot="5400000">
            <a:off x="4589438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4" name="Pfeil nach rechts 33"/>
          <p:cNvSpPr/>
          <p:nvPr/>
        </p:nvSpPr>
        <p:spPr>
          <a:xfrm rot="5400000">
            <a:off x="4755507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5" name="Pfeil nach rechts 34"/>
          <p:cNvSpPr/>
          <p:nvPr/>
        </p:nvSpPr>
        <p:spPr>
          <a:xfrm rot="5400000">
            <a:off x="4921576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4328292" y="2098145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7" name="Pfeil nach rechts 36"/>
          <p:cNvSpPr/>
          <p:nvPr/>
        </p:nvSpPr>
        <p:spPr>
          <a:xfrm rot="5400000">
            <a:off x="4257300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8" name="Pfeil nach rechts 37"/>
          <p:cNvSpPr/>
          <p:nvPr/>
        </p:nvSpPr>
        <p:spPr>
          <a:xfrm rot="5400000">
            <a:off x="4423370" y="2620435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39" name="Pfeil nach rechts 38"/>
          <p:cNvSpPr/>
          <p:nvPr/>
        </p:nvSpPr>
        <p:spPr>
          <a:xfrm rot="5400000">
            <a:off x="4589438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0" name="Pfeil nach rechts 39"/>
          <p:cNvSpPr/>
          <p:nvPr/>
        </p:nvSpPr>
        <p:spPr>
          <a:xfrm rot="5400000">
            <a:off x="4755507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1" name="Pfeil nach rechts 40"/>
          <p:cNvSpPr/>
          <p:nvPr/>
        </p:nvSpPr>
        <p:spPr>
          <a:xfrm rot="5400000">
            <a:off x="4921576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4328292" y="2886945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3" name="Pfeil nach rechts 42"/>
          <p:cNvSpPr/>
          <p:nvPr/>
        </p:nvSpPr>
        <p:spPr>
          <a:xfrm rot="5400000">
            <a:off x="4260054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4" name="Pfeil nach rechts 43"/>
          <p:cNvSpPr/>
          <p:nvPr/>
        </p:nvSpPr>
        <p:spPr>
          <a:xfrm rot="5400000">
            <a:off x="4426124" y="3570941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45" name="Pfeil nach rechts 44"/>
          <p:cNvSpPr/>
          <p:nvPr/>
        </p:nvSpPr>
        <p:spPr>
          <a:xfrm rot="5400000">
            <a:off x="4592192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6" name="Pfeil nach rechts 45"/>
          <p:cNvSpPr/>
          <p:nvPr/>
        </p:nvSpPr>
        <p:spPr>
          <a:xfrm rot="5400000">
            <a:off x="4758261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7" name="Pfeil nach rechts 46"/>
          <p:cNvSpPr/>
          <p:nvPr/>
        </p:nvSpPr>
        <p:spPr>
          <a:xfrm rot="5400000">
            <a:off x="4924330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4331046" y="3837451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1" name="Pfeil nach rechts 50"/>
          <p:cNvSpPr/>
          <p:nvPr/>
        </p:nvSpPr>
        <p:spPr>
          <a:xfrm rot="5400000">
            <a:off x="4260054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2" name="Pfeil nach rechts 51"/>
          <p:cNvSpPr/>
          <p:nvPr/>
        </p:nvSpPr>
        <p:spPr>
          <a:xfrm rot="5400000">
            <a:off x="4426124" y="4359741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53" name="Pfeil nach rechts 52"/>
          <p:cNvSpPr/>
          <p:nvPr/>
        </p:nvSpPr>
        <p:spPr>
          <a:xfrm rot="5400000">
            <a:off x="4592192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4" name="Pfeil nach rechts 53"/>
          <p:cNvSpPr/>
          <p:nvPr/>
        </p:nvSpPr>
        <p:spPr>
          <a:xfrm rot="5400000">
            <a:off x="4758261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5" name="Pfeil nach rechts 54"/>
          <p:cNvSpPr/>
          <p:nvPr/>
        </p:nvSpPr>
        <p:spPr>
          <a:xfrm rot="5400000">
            <a:off x="4924330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4331046" y="4626251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4556892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4714400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4871907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0" name="TextBox 20"/>
          <p:cNvSpPr txBox="1"/>
          <p:nvPr/>
        </p:nvSpPr>
        <p:spPr>
          <a:xfrm>
            <a:off x="4405673" y="2051054"/>
            <a:ext cx="653050" cy="324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Latch</a:t>
            </a:r>
          </a:p>
        </p:txBody>
      </p:sp>
      <p:cxnSp>
        <p:nvCxnSpPr>
          <p:cNvPr id="61" name="Straight Arrow Connector 11"/>
          <p:cNvCxnSpPr/>
          <p:nvPr/>
        </p:nvCxnSpPr>
        <p:spPr>
          <a:xfrm>
            <a:off x="3392431" y="3279819"/>
            <a:ext cx="2078861" cy="9936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084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ungenberg">
      <a:dk1>
        <a:sysClr val="windowText" lastClr="000000"/>
      </a:dk1>
      <a:lt1>
        <a:sysClr val="window" lastClr="FFFFFF"/>
      </a:lt1>
      <a:dk2>
        <a:srgbClr val="215284"/>
      </a:dk2>
      <a:lt2>
        <a:srgbClr val="C8C8C8"/>
      </a:lt2>
      <a:accent1>
        <a:srgbClr val="215284"/>
      </a:accent1>
      <a:accent2>
        <a:srgbClr val="C8C8C8"/>
      </a:accent2>
      <a:accent3>
        <a:srgbClr val="FFAA00"/>
      </a:accent3>
      <a:accent4>
        <a:srgbClr val="215284"/>
      </a:accent4>
      <a:accent5>
        <a:srgbClr val="C8C8C8"/>
      </a:accent5>
      <a:accent6>
        <a:srgbClr val="FFAA0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marR="5080">
          <a:lnSpc>
            <a:spcPts val="2400"/>
          </a:lnSpc>
          <a:defRPr sz="2400" b="1" spc="-5" dirty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1047</Words>
  <Application>Microsoft Office PowerPoint</Application>
  <PresentationFormat>Benutzerdefiniert</PresentationFormat>
  <Paragraphs>183</Paragraphs>
  <Slides>18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BrownStd</vt:lpstr>
      <vt:lpstr>Arial</vt:lpstr>
      <vt:lpstr>Calibri</vt:lpstr>
      <vt:lpstr>Times New Roman</vt:lpstr>
      <vt:lpstr>Univers Condensed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PuK_Praesentation_Gruppe1</dc:title>
  <dc:creator>Gruppe1</dc:creator>
  <cp:lastModifiedBy>DJ AnhTuan</cp:lastModifiedBy>
  <cp:revision>487</cp:revision>
  <dcterms:created xsi:type="dcterms:W3CDTF">2015-05-18T11:36:44Z</dcterms:created>
  <dcterms:modified xsi:type="dcterms:W3CDTF">2018-12-03T15:30:54Z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2015-03-05T00:00:00Z</vt:filetime>
  </property>
  <property fmtid="{D5CDD505-2E9C-101B-9397-08002B2CF9AE}" pid="3" name="LastSaved">
    <vt:filetime>2015-05-18T00:00:00Z</vt:filetime>
  </property>
</Properties>
</file>